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4"/>
    <p:sldMasterId id="2147483713" r:id="rId5"/>
  </p:sldMasterIdLst>
  <p:notesMasterIdLst>
    <p:notesMasterId r:id="rId26"/>
  </p:notesMasterIdLst>
  <p:handoutMasterIdLst>
    <p:handoutMasterId r:id="rId27"/>
  </p:handoutMasterIdLst>
  <p:sldIdLst>
    <p:sldId id="470" r:id="rId6"/>
    <p:sldId id="616" r:id="rId7"/>
    <p:sldId id="468" r:id="rId8"/>
    <p:sldId id="611" r:id="rId9"/>
    <p:sldId id="612" r:id="rId10"/>
    <p:sldId id="613" r:id="rId11"/>
    <p:sldId id="609" r:id="rId12"/>
    <p:sldId id="608" r:id="rId13"/>
    <p:sldId id="607" r:id="rId14"/>
    <p:sldId id="606" r:id="rId15"/>
    <p:sldId id="605" r:id="rId16"/>
    <p:sldId id="604" r:id="rId17"/>
    <p:sldId id="603" r:id="rId18"/>
    <p:sldId id="602" r:id="rId19"/>
    <p:sldId id="601" r:id="rId20"/>
    <p:sldId id="600" r:id="rId21"/>
    <p:sldId id="599" r:id="rId22"/>
    <p:sldId id="471" r:id="rId23"/>
    <p:sldId id="472" r:id="rId24"/>
    <p:sldId id="466" r:id="rId25"/>
  </p:sldIdLst>
  <p:sldSz cx="15119350" cy="8999538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Behnke" initials="JB" lastIdx="6" clrIdx="0">
    <p:extLst>
      <p:ext uri="{19B8F6BF-5375-455C-9EA6-DF929625EA0E}">
        <p15:presenceInfo xmlns:p15="http://schemas.microsoft.com/office/powerpoint/2012/main" userId="S::jbehnke@cmho.org::08df462c-21ba-4693-a64a-6703bef99517" providerId="AD"/>
      </p:ext>
    </p:extLst>
  </p:cmAuthor>
  <p:cmAuthor id="2" name="Microsoft Office User" initials="MOU" lastIdx="1" clrIdx="1">
    <p:extLst>
      <p:ext uri="{19B8F6BF-5375-455C-9EA6-DF929625EA0E}">
        <p15:presenceInfo xmlns:p15="http://schemas.microsoft.com/office/powerpoint/2012/main" userId="Microsoft Office User" providerId="None"/>
      </p:ext>
    </p:extLst>
  </p:cmAuthor>
  <p:cmAuthor id="3" name="Sandani Hapuhennedige" initials="SH" lastIdx="1" clrIdx="2">
    <p:extLst>
      <p:ext uri="{19B8F6BF-5375-455C-9EA6-DF929625EA0E}">
        <p15:presenceInfo xmlns:p15="http://schemas.microsoft.com/office/powerpoint/2012/main" userId="S::shapuhennedige@cmho.org::f157f073-83ec-45e7-805c-58b5ee3af4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3B61"/>
    <a:srgbClr val="2975A3"/>
    <a:srgbClr val="FAB600"/>
    <a:srgbClr val="C1BDB3"/>
    <a:srgbClr val="E8D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149C5E-87CD-4FA5-B42F-3B2042796DC7}" v="2" dt="2020-11-25T13:30:29.981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73" autoAdjust="0"/>
  </p:normalViewPr>
  <p:slideViewPr>
    <p:cSldViewPr snapToGrid="0">
      <p:cViewPr varScale="1">
        <p:scale>
          <a:sx n="40" d="100"/>
          <a:sy n="40" d="100"/>
        </p:scale>
        <p:origin x="12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692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Behnke" userId="08df462c-21ba-4693-a64a-6703bef99517" providerId="ADAL" clId="{05E98AD6-FC69-4CEE-8E0B-142198C97D5A}"/>
    <pc:docChg chg="delSld modSld sldOrd">
      <pc:chgData name="Jessica Behnke" userId="08df462c-21ba-4693-a64a-6703bef99517" providerId="ADAL" clId="{05E98AD6-FC69-4CEE-8E0B-142198C97D5A}" dt="2020-11-25T13:30:29.979" v="2"/>
      <pc:docMkLst>
        <pc:docMk/>
      </pc:docMkLst>
      <pc:sldChg chg="ord">
        <pc:chgData name="Jessica Behnke" userId="08df462c-21ba-4693-a64a-6703bef99517" providerId="ADAL" clId="{05E98AD6-FC69-4CEE-8E0B-142198C97D5A}" dt="2020-11-25T13:30:29.979" v="2"/>
        <pc:sldMkLst>
          <pc:docMk/>
          <pc:sldMk cId="2549314873" sldId="466"/>
        </pc:sldMkLst>
      </pc:sldChg>
      <pc:sldChg chg="ord">
        <pc:chgData name="Jessica Behnke" userId="08df462c-21ba-4693-a64a-6703bef99517" providerId="ADAL" clId="{05E98AD6-FC69-4CEE-8E0B-142198C97D5A}" dt="2020-11-25T13:30:19.096" v="0"/>
        <pc:sldMkLst>
          <pc:docMk/>
          <pc:sldMk cId="3829183337" sldId="470"/>
        </pc:sldMkLst>
      </pc:sldChg>
      <pc:sldChg chg="del">
        <pc:chgData name="Jessica Behnke" userId="08df462c-21ba-4693-a64a-6703bef99517" providerId="ADAL" clId="{05E98AD6-FC69-4CEE-8E0B-142198C97D5A}" dt="2020-11-25T13:30:23.335" v="1" actId="2696"/>
        <pc:sldMkLst>
          <pc:docMk/>
          <pc:sldMk cId="581803069" sldId="61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DD445B-ED97-4A4A-81C1-B2F8383730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CD0C8-DFE6-4212-A36E-9C3DB36B53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BAAA3-0438-424D-B76A-F9DC4AE7D839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D8345-BC16-4049-BE6E-6ED2F50523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F4ED0-DCDC-4830-B77D-4DFF428042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BD370-0597-4C0C-8652-2412B13A88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9626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7311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0B73789A-C10F-4FAF-9565-3A72587D244C}" type="datetimeFigureOut">
              <a:rPr lang="en-CA" smtClean="0"/>
              <a:pPr/>
              <a:t>2020-11-25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7400" y="1163638"/>
            <a:ext cx="5283200" cy="31448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7"/>
            <a:ext cx="5486400" cy="36673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5"/>
            <a:ext cx="2971800" cy="46731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555"/>
            <a:ext cx="2971800" cy="46731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B9DF6A0B-C492-4EC1-9B39-9C33C284D9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9772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DF6A0B-C492-4EC1-9B39-9C33C284D986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9452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We want to take a moment to thank and recognize our partners at the Ontario Centre of Excellence for Child and Youth Mental Health for supporting this year’s first ever CMHO VIRTUAL Conference.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DF6A0B-C492-4EC1-9B39-9C33C284D986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751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Host: Kim Moran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DF6A0B-C492-4EC1-9B39-9C33C284D986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032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C87D4AB-3FA8-9545-94B8-CE39BEB98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76429" y="8302167"/>
            <a:ext cx="91811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0" baseline="0">
                <a:solidFill>
                  <a:schemeClr val="tx2"/>
                </a:solidFill>
                <a:latin typeface="Helvetica" pitchFamily="2" charset="0"/>
              </a:defRPr>
            </a:lvl1pPr>
          </a:lstStyle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9BB8925C-AEE5-F449-9AC9-6BFB563C7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198790"/>
            <a:ext cx="14243622" cy="1739495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DBAA617-DDC4-364F-BB6F-88DFF21A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864" y="2174349"/>
            <a:ext cx="1424362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2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34D5-17A7-43DE-B709-4911D8793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479425"/>
            <a:ext cx="13039725" cy="1739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753E1-43E8-4068-945C-C9CC7A141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1400" y="2206625"/>
            <a:ext cx="6396038" cy="1081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B2DB6-AC3F-41A9-AF36-2EAF6D665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400" y="3287713"/>
            <a:ext cx="6396038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3DB59F-CB85-43F2-A0B3-28335911D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54925" y="2206625"/>
            <a:ext cx="6426200" cy="1081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40778-8371-4E9E-BD53-838E67D2D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54925" y="3287713"/>
            <a:ext cx="64262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24578-BA90-4DEF-89DD-5875004C5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0FD50-8EBA-465F-A58A-8B51D355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65152E-584D-4334-9D01-032438AE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22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E467-D942-4D46-846C-03C6A8535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2C5A8-8AA6-4358-B2EC-DCCEA930D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0C657-5BDA-4F72-B674-2CBF871DA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073F8-89F1-414A-8D66-94C4A48C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4344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275C1F-7708-4777-9C07-272BDCF70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EB829-0778-471F-ADE1-4245F9B59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A2D5F-A7D0-4DFF-ACB4-A0B522A48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3210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772F-E9C8-4DC6-9F1A-4B5121BFB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600075"/>
            <a:ext cx="4876800" cy="21002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E1B6E-881C-4F80-9B7F-F5F4E46F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788" y="1295400"/>
            <a:ext cx="7653337" cy="63960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66EA5-2371-46DB-A9D8-E3B6A07BE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2700338"/>
            <a:ext cx="4876800" cy="50006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AC3D3-8333-4F1B-9BB4-E12F21A34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CF14D-B061-470F-9AF3-BF330879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74842-79AF-4681-998F-6732B1A78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666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F26D-D192-4821-AB37-2E81DD7DC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600075"/>
            <a:ext cx="4876800" cy="21002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F382FF-C08B-4BB4-BD4A-070404A25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27788" y="1295400"/>
            <a:ext cx="7653337" cy="6396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FB48D6-4B67-4AA0-8F08-F3FB1DFFA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2700338"/>
            <a:ext cx="4876800" cy="50006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890D2-19E0-4B7D-8171-FDC493A81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3B86F-B5A4-423A-AC05-4C99F7B9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8639C-B816-4E3B-8F33-56B3DEBD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741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CEEE-A9E0-4F73-B0C4-0C372A2B1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67406-5DF8-4A53-A205-4D2D20F0E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28960-73AE-4E35-9EE8-32F2639E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8C3E0-9A08-4EAF-9324-39736545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46B92-E1E5-42C0-B7F1-0F0C9CAC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1819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AD4C31-37E8-49DD-954A-F3EAE9525E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820400" y="479425"/>
            <a:ext cx="3259138" cy="7626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9E6D29-8455-4E24-9FD6-348CE2E98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39813" y="479425"/>
            <a:ext cx="9628187" cy="7626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0A48C-E88C-4CDF-9438-A1F008375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31702-4841-45AD-B007-B80BE6AFD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7537D-FD2C-45FB-8AE8-94EB096E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39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C87D4AB-3FA8-9545-94B8-CE39BEB98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76429" y="8302167"/>
            <a:ext cx="91811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0" baseline="0">
                <a:solidFill>
                  <a:schemeClr val="tx2"/>
                </a:solidFill>
                <a:latin typeface="Helvetica" pitchFamily="2" charset="0"/>
              </a:defRPr>
            </a:lvl1pPr>
          </a:lstStyle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04A74F11-52EC-0942-8D25-36D27767A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1354666"/>
            <a:ext cx="14243621" cy="242253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Title Slide – Presentation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41024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1924B-7C11-4A27-8A73-9B128CB6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6C45B5-3810-4ADA-AA71-C0170177AA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</p:spTree>
    <p:extLst>
      <p:ext uri="{BB962C8B-B14F-4D97-AF65-F5344CB8AC3E}">
        <p14:creationId xmlns:p14="http://schemas.microsoft.com/office/powerpoint/2010/main" val="393336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C87D4AB-3FA8-9545-94B8-CE39BEB98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76429" y="8302167"/>
            <a:ext cx="91811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0" baseline="0">
                <a:solidFill>
                  <a:schemeClr val="tx2"/>
                </a:solidFill>
                <a:latin typeface="Helvetica" pitchFamily="2" charset="0"/>
              </a:defRPr>
            </a:lvl1pPr>
          </a:lstStyle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65A022F4-B717-C24C-8A9B-48274F98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1354666"/>
            <a:ext cx="14243621" cy="242253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Section Divider Slide</a:t>
            </a:r>
          </a:p>
        </p:txBody>
      </p:sp>
    </p:spTree>
    <p:extLst>
      <p:ext uri="{BB962C8B-B14F-4D97-AF65-F5344CB8AC3E}">
        <p14:creationId xmlns:p14="http://schemas.microsoft.com/office/powerpoint/2010/main" val="149715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C87D4AB-3FA8-9545-94B8-CE39BEB98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76429" y="8302167"/>
            <a:ext cx="91811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0" baseline="0">
                <a:solidFill>
                  <a:schemeClr val="tx2"/>
                </a:solidFill>
                <a:latin typeface="Helvetica" pitchFamily="2" charset="0"/>
              </a:defRPr>
            </a:lvl1pPr>
          </a:lstStyle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B4CD909-ABEB-2946-92F9-77A261E1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1354666"/>
            <a:ext cx="14243621" cy="242253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Title Slide – Multiple Speakers – </a:t>
            </a:r>
            <a:br>
              <a:rPr lang="en-US"/>
            </a:br>
            <a:r>
              <a:rPr lang="en-US"/>
              <a:t>Presentation Title Goes Here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475F99C-4C7F-2E42-B8F3-FF0176FB572B}"/>
              </a:ext>
            </a:extLst>
          </p:cNvPr>
          <p:cNvSpPr txBox="1">
            <a:spLocks/>
          </p:cNvSpPr>
          <p:nvPr userDrawn="1"/>
        </p:nvSpPr>
        <p:spPr>
          <a:xfrm>
            <a:off x="437864" y="3921928"/>
            <a:ext cx="14243621" cy="33047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113394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50" b="1" i="0" kern="1200" baseline="0">
                <a:solidFill>
                  <a:schemeClr val="tx2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en-US" sz="3550" b="0" i="0" baseline="0" dirty="0">
              <a:solidFill>
                <a:srgbClr val="0C3B61"/>
              </a:solidFill>
              <a:latin typeface="Helvetica" pitchFamily="2" charset="0"/>
            </a:endParaRPr>
          </a:p>
          <a:p>
            <a:pPr>
              <a:lnSpc>
                <a:spcPct val="100000"/>
              </a:lnSpc>
            </a:pPr>
            <a:endParaRPr lang="en-US" sz="3550" b="0" i="0" baseline="0" dirty="0">
              <a:solidFill>
                <a:srgbClr val="0C3B61"/>
              </a:solidFill>
              <a:latin typeface="Helvetic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AC2D0-D470-4C88-A30C-4A1475C99F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8150" y="3922713"/>
            <a:ext cx="14100175" cy="326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540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136B2-DF48-4AC0-8651-8182456A2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0713" y="1473200"/>
            <a:ext cx="11339512" cy="31321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11C92-ABB5-4A84-9EFB-DBA96B136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713" y="4727575"/>
            <a:ext cx="11339512" cy="21717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EE411-30FE-45E9-BCC3-179D5B79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4208E-5C01-465C-9B95-09D2AEB4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C441E-4273-4C08-AF52-DD608B27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320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18DA6-A90B-4669-B827-74FF14D9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DD178-7779-427F-A60F-03649C970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9E847-AD5C-4D41-B0D4-64F4F68D5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9EAD7-F362-4D75-B317-9952236A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C3C8D-8AD8-4AB7-BB2A-002DBE2B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64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8B65E-CF3A-47E9-A474-3F8F6EB6A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875" y="2243138"/>
            <a:ext cx="13039725" cy="37433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13CD4-A6D4-41BA-B70F-BBE50B010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875" y="6022975"/>
            <a:ext cx="13039725" cy="19685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0C35A-5E92-4165-AD2B-21E14043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215C8-3314-4E8A-9DFA-69291611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0A2B7-C1BD-4B30-BB71-5607673B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140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BCA3-BD1B-48A3-9E31-9F7CF594D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49987-B865-4CE3-BD3D-3BB428480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813" y="2395538"/>
            <a:ext cx="6443662" cy="5710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6D742-6FEA-4885-B251-53B05C4D3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35875" y="2395538"/>
            <a:ext cx="6443663" cy="5710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6FD7D-BB01-45BC-91B9-DEBE40666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9B39E-5CD6-4AE4-ABEA-3C2DEEDE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25C19-BF09-4862-8BCE-41B0D50ED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207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5078912-FBC1-A049-8F77-65605E19DA6E}"/>
              </a:ext>
            </a:extLst>
          </p:cNvPr>
          <p:cNvGrpSpPr/>
          <p:nvPr userDrawn="1"/>
        </p:nvGrpSpPr>
        <p:grpSpPr>
          <a:xfrm>
            <a:off x="0" y="68846"/>
            <a:ext cx="15119350" cy="8910107"/>
            <a:chOff x="0" y="68846"/>
            <a:chExt cx="15119350" cy="8910107"/>
          </a:xfrm>
        </p:grpSpPr>
        <p:pic>
          <p:nvPicPr>
            <p:cNvPr id="12" name="Picture 11" descr="Background pattern&#10;&#10;Description automatically generated">
              <a:extLst>
                <a:ext uri="{FF2B5EF4-FFF2-40B4-BE49-F238E27FC236}">
                  <a16:creationId xmlns:a16="http://schemas.microsoft.com/office/drawing/2014/main" id="{70BE75B8-A19D-A345-A835-5858AD1A68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4522" y="68846"/>
              <a:ext cx="7944827" cy="2676055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45079DAE-6B7F-EA43-B354-2F969EFEE0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45621"/>
              <a:ext cx="15119350" cy="3633332"/>
            </a:xfrm>
            <a:prstGeom prst="rect">
              <a:avLst/>
            </a:prstGeom>
          </p:spPr>
        </p:pic>
      </p:grp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13276429" y="8302167"/>
            <a:ext cx="91811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0" baseline="0">
                <a:solidFill>
                  <a:schemeClr val="tx2"/>
                </a:solidFill>
                <a:latin typeface="Helvetica" pitchFamily="2" charset="0"/>
              </a:defRPr>
            </a:lvl1pPr>
          </a:lstStyle>
          <a:p>
            <a:fld id="{CAAB4F17-937C-4453-B301-4495F8C6E23B}" type="slidenum">
              <a:rPr lang="en-CA" smtClean="0"/>
              <a:pPr/>
              <a:t>‹#›</a:t>
            </a:fld>
            <a:endParaRPr lang="en-CA" sz="20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66066D-5B17-2B49-9E40-2A22F9ADEA3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37864" y="7772335"/>
            <a:ext cx="1981515" cy="864017"/>
          </a:xfrm>
          <a:prstGeom prst="rect">
            <a:avLst/>
          </a:prstGeom>
        </p:spPr>
      </p:pic>
      <p:pic>
        <p:nvPicPr>
          <p:cNvPr id="11" name="Picture 10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980D562-9378-F145-853C-001AF1913F5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6215" y="8161255"/>
            <a:ext cx="3294775" cy="526249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A9F92CE8-49B4-1347-8AB9-FB965EE2D1B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8772" y="7932787"/>
            <a:ext cx="449646" cy="840643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AD2E5942-FF13-2E43-98A0-210A8ABE77A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37864" y="198790"/>
            <a:ext cx="14243622" cy="1739495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D5A82C6-A346-AE41-98BF-E22A322DBAB1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37864" y="2174349"/>
            <a:ext cx="1424362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411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1" r:id="rId2"/>
    <p:sldLayoutId id="2147483725" r:id="rId3"/>
    <p:sldLayoutId id="2147483710" r:id="rId4"/>
    <p:sldLayoutId id="2147483712" r:id="rId5"/>
  </p:sldLayoutIdLst>
  <p:hf hdr="0" ftr="0" dt="0"/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4550" b="1" i="0" kern="1200" baseline="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Clr>
          <a:schemeClr val="bg1"/>
        </a:buClr>
        <a:buFont typeface="Arial" panose="020B0604020202020204" pitchFamily="34" charset="0"/>
        <a:buChar char="•"/>
        <a:defRPr sz="3472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Clr>
          <a:schemeClr val="bg1"/>
        </a:buClr>
        <a:buFont typeface="Arial" panose="020B0604020202020204" pitchFamily="34" charset="0"/>
        <a:buChar char="•"/>
        <a:defRPr sz="2976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Clr>
          <a:schemeClr val="bg1"/>
        </a:buClr>
        <a:buFont typeface="Arial" panose="020B0604020202020204" pitchFamily="34" charset="0"/>
        <a:buChar char="•"/>
        <a:defRPr sz="248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Clr>
          <a:schemeClr val="bg1"/>
        </a:buClr>
        <a:buFont typeface="Arial" panose="020B0604020202020204" pitchFamily="34" charset="0"/>
        <a:buChar char="•"/>
        <a:defRPr sz="2232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Clr>
          <a:schemeClr val="bg1"/>
        </a:buClr>
        <a:buFont typeface="Arial" panose="020B0604020202020204" pitchFamily="34" charset="0"/>
        <a:buChar char="•"/>
        <a:defRPr sz="2232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E2AD18-82EB-4BD4-A579-92841216B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479425"/>
            <a:ext cx="13039725" cy="1739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55A62-078D-4BFF-9250-CE1BBDCD3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2395538"/>
            <a:ext cx="13039725" cy="5710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2446D-6190-4E2D-B8A7-92798CCA1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813" y="8340725"/>
            <a:ext cx="3402012" cy="4794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956B-0ECA-421A-95F5-4C28F874F806}" type="datetimeFigureOut">
              <a:rPr lang="en-CA" smtClean="0"/>
              <a:t>2020-11-25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AAD60-CEE2-404F-A797-4A09E9A3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08563" y="8340725"/>
            <a:ext cx="5102225" cy="4794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A5824-AF89-4C6F-9045-07C7229BA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525" y="8340725"/>
            <a:ext cx="3402013" cy="4794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C9A61-AA7B-4822-99B8-686A7ECFC3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552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lsus.com/scholarly-articles/fetal-alcohol-spectrum-disorder-fasd-a-beginners-guide-for-mental-health-professionals-4201.html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sdinfotsaf.ca/en/" TargetMode="External"/><Relationship Id="rId2" Type="http://schemas.openxmlformats.org/officeDocument/2006/relationships/hyperlink" Target="https://canfasd.ca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ken.childrenshealthcarecanada.ca/xwiki/bin/view/FASDScreeningToolkit/National+Screening+Tool+Kit+for+Children+and+Youth+Identified+and+Potentially+Affected+by+FASD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anfasd.ca/wp-content/uploads/publications/CanFASD-Caregiver-Guide-to-Diagnosis-Jan2020-interactive.pdf" TargetMode="External"/><Relationship Id="rId2" Type="http://schemas.openxmlformats.org/officeDocument/2006/relationships/hyperlink" Target="https://youtu.be/NdANbWlpJm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anfasd.ca/wp-content/uploads/2018/09/Best-Practices_June12018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owfasd.ca/" TargetMode="External"/><Relationship Id="rId2" Type="http://schemas.openxmlformats.org/officeDocument/2006/relationships/hyperlink" Target="https://youtu.be/U4FlZrxE4AQ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anfasd.ca/topics/interventions/best-practices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nfasd.ca/wp-content/uploads/2018/08/Prevalence-1-Issue-Paper-FINAL.pdf" TargetMode="External"/><Relationship Id="rId2" Type="http://schemas.openxmlformats.org/officeDocument/2006/relationships/hyperlink" Target="https://pubmed.ncbi.nlm.nih.gov/31253131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ubmed.ncbi.nlm.nih.gov/26777270/" TargetMode="External"/><Relationship Id="rId5" Type="http://schemas.openxmlformats.org/officeDocument/2006/relationships/hyperlink" Target="https://www.cmaj.ca/content/cmaj/188/3/191.full.pdf" TargetMode="External"/><Relationship Id="rId4" Type="http://schemas.openxmlformats.org/officeDocument/2006/relationships/hyperlink" Target="https://jptcp.com/index.php/jptcp/article/view/28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8825524/" TargetMode="External"/><Relationship Id="rId2" Type="http://schemas.openxmlformats.org/officeDocument/2006/relationships/hyperlink" Target="https://www.cbc.ca/news/canada/ottawa/sisters-living-with-fasd-point-of-view-1.4970670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nfasd.ca/wp-content/uploads/2018/06/ON-FASD-English-FAQ-card-2018-06-25.pdf" TargetMode="External"/><Relationship Id="rId2" Type="http://schemas.openxmlformats.org/officeDocument/2006/relationships/hyperlink" Target="https://www.cmaj.ca/content/cmaj/188/3/191.full.pdf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sTpXYpp9GXTQPoZnzAZl-wnDY-Qk9SKWlpJsMv_on4g/edi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fasd.ca/" TargetMode="External"/><Relationship Id="rId2" Type="http://schemas.openxmlformats.org/officeDocument/2006/relationships/hyperlink" Target="https://canfasd.ca/wp-content/uploads/2019/11/Final-Towards-Healthy-Outcomes-Document-with-links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kidsbrainhealth.ca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A7C1F3-4610-4553-A30C-19C8AB125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D172CA-0719-42E3-A9AF-94178C8E6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FASD and Mental Health: A Lifetime Relationship</a:t>
            </a:r>
            <a:endParaRPr lang="en-CA" sz="5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042D6C-7ADB-4904-BF47-9D528EEEA643}"/>
              </a:ext>
            </a:extLst>
          </p:cNvPr>
          <p:cNvSpPr txBox="1"/>
          <p:nvPr/>
        </p:nvSpPr>
        <p:spPr>
          <a:xfrm>
            <a:off x="437864" y="3777205"/>
            <a:ext cx="1225867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solidFill>
                <a:srgbClr val="0C3B6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600" b="1" dirty="0">
                <a:solidFill>
                  <a:srgbClr val="0C3B6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Presented by </a:t>
            </a:r>
            <a:endParaRPr lang="en-US" sz="3200" b="1" dirty="0">
              <a:solidFill>
                <a:srgbClr val="0C3B6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800" dirty="0">
                <a:solidFill>
                  <a:srgbClr val="0C3B6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Rob More </a:t>
            </a:r>
          </a:p>
          <a:p>
            <a:r>
              <a:rPr lang="en-US" sz="2800" dirty="0">
                <a:solidFill>
                  <a:srgbClr val="0C3B6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Maude Champagne</a:t>
            </a:r>
          </a:p>
          <a:p>
            <a:r>
              <a:rPr lang="en-US" sz="2800" dirty="0">
                <a:solidFill>
                  <a:srgbClr val="0C3B6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Karen Moore</a:t>
            </a:r>
          </a:p>
          <a:p>
            <a:endParaRPr lang="en-CA" sz="2800" dirty="0">
              <a:solidFill>
                <a:srgbClr val="0C3B6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A01D13-78B4-4EF5-9A17-1352AF873F5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10959028" y="547890"/>
            <a:ext cx="3475021" cy="649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18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184;p22">
            <a:extLst>
              <a:ext uri="{FF2B5EF4-FFF2-40B4-BE49-F238E27FC236}">
                <a16:creationId xmlns:a16="http://schemas.microsoft.com/office/drawing/2014/main" id="{ABFBE24F-99E6-49BE-9501-4583C883A57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85628" y="646518"/>
            <a:ext cx="7860062" cy="67476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10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646518"/>
            <a:ext cx="14243622" cy="1739495"/>
          </a:xfrm>
        </p:spPr>
        <p:txBody>
          <a:bodyPr/>
          <a:lstStyle/>
          <a:p>
            <a:r>
              <a:rPr lang="en-US" dirty="0"/>
              <a:t>Intervention and FASD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975" y="2854559"/>
            <a:ext cx="6430617" cy="5926749"/>
          </a:xfrm>
        </p:spPr>
        <p:txBody>
          <a:bodyPr/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Lifelong support for a permanent condition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Google Shape;185;p22">
            <a:extLst>
              <a:ext uri="{FF2B5EF4-FFF2-40B4-BE49-F238E27FC236}">
                <a16:creationId xmlns:a16="http://schemas.microsoft.com/office/drawing/2014/main" id="{0435A27F-1E91-4A15-A9A0-E93F52822F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4267" y="7539458"/>
            <a:ext cx="7117842" cy="455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9509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11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646518"/>
            <a:ext cx="14243622" cy="1739495"/>
          </a:xfrm>
        </p:spPr>
        <p:txBody>
          <a:bodyPr/>
          <a:lstStyle/>
          <a:p>
            <a:r>
              <a:rPr lang="en-US" dirty="0"/>
              <a:t>Fetal alcohol spectrum disorder (FASD): A beginner’s guide for mental health professionals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306" y="2854560"/>
            <a:ext cx="12861234" cy="5498460"/>
          </a:xfrm>
        </p:spPr>
        <p:txBody>
          <a:bodyPr/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C3B61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Read: https://www.pulsus.com/scholarly-articles/fetal-alcohol-spectrum-disorder-fasd-a-beginners-guide-for-mental-health-professionals-4201.html</a:t>
            </a:r>
            <a:r>
              <a:rPr lang="en-US" sz="3600" b="1" dirty="0">
                <a:solidFill>
                  <a:srgbClr val="0C3B61"/>
                </a:solidFill>
                <a:latin typeface="+mn-lt"/>
              </a:rPr>
              <a:t> </a:t>
            </a:r>
            <a:br>
              <a:rPr lang="en-US" sz="3600" b="1" dirty="0">
                <a:solidFill>
                  <a:srgbClr val="0C3B61"/>
                </a:solidFill>
                <a:latin typeface="+mn-lt"/>
              </a:rPr>
            </a:br>
            <a:endParaRPr lang="en-US" sz="3600" b="1" dirty="0">
              <a:solidFill>
                <a:srgbClr val="0C3B61"/>
              </a:solidFill>
              <a:latin typeface="+mn-lt"/>
            </a:endParaRPr>
          </a:p>
          <a:p>
            <a:pPr marL="1476847" lvl="2" indent="-228600">
              <a:spcAft>
                <a:spcPts val="600"/>
              </a:spcAft>
            </a:pPr>
            <a:r>
              <a:rPr lang="en-US" sz="3600" dirty="0">
                <a:latin typeface="+mn-lt"/>
              </a:rPr>
              <a:t>Memory Problems</a:t>
            </a:r>
          </a:p>
          <a:p>
            <a:pPr marL="1476847" lvl="2" indent="-228600">
              <a:spcAft>
                <a:spcPts val="600"/>
              </a:spcAft>
            </a:pPr>
            <a:r>
              <a:rPr lang="en-US" sz="3600" dirty="0">
                <a:latin typeface="+mn-lt"/>
              </a:rPr>
              <a:t>Suggestibility</a:t>
            </a:r>
          </a:p>
          <a:p>
            <a:pPr marL="1476847" lvl="2" indent="-228600">
              <a:spcAft>
                <a:spcPts val="600"/>
              </a:spcAft>
            </a:pPr>
            <a:r>
              <a:rPr lang="en-US" sz="3600" dirty="0">
                <a:latin typeface="+mn-lt"/>
              </a:rPr>
              <a:t>Confabulation</a:t>
            </a:r>
          </a:p>
          <a:p>
            <a:pPr marL="1476847" lvl="2" indent="-228600">
              <a:spcAft>
                <a:spcPts val="600"/>
              </a:spcAft>
            </a:pPr>
            <a:r>
              <a:rPr lang="en-US" sz="3600" dirty="0">
                <a:latin typeface="+mn-lt"/>
              </a:rPr>
              <a:t>Adaptive and Functioning skills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12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DDP and FASD: My thesis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FASD and developmental trauma: a similar experience?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DDP and FASD: a good fit?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Rethinking parenting  to the child’s cognitive impairments:</a:t>
            </a:r>
          </a:p>
          <a:p>
            <a:pPr marL="909874" lvl="1" indent="-228600">
              <a:spcAft>
                <a:spcPts val="600"/>
              </a:spcAft>
            </a:pPr>
            <a:r>
              <a:rPr lang="en-US" sz="3200" dirty="0">
                <a:latin typeface="+mn-lt"/>
              </a:rPr>
              <a:t>Parents experienced DDP as a very different approach to anything they had tried before. This fits with DDP’s development, where Dan Hughes identified that a different approach was required for treatment of developmental trauma (Hughes, 2014). Traditional behavioral approaches are not considered to accommodate the neurodevelopmental effects of maltreatment  (Wingfield &amp; Gurney-Smith, 2018, p.13-14).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57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13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Dyadic Therapy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/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To accommodate cognitive impairments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To model intersubjective communication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To support the parent in their role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To prioritize the parent-child relationship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133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14</a:t>
            </a:fld>
            <a:endParaRPr lang="en-CA" sz="2000"/>
          </a:p>
        </p:txBody>
      </p:sp>
      <p:pic>
        <p:nvPicPr>
          <p:cNvPr id="9" name="Google Shape;210;p26">
            <a:extLst>
              <a:ext uri="{FF2B5EF4-FFF2-40B4-BE49-F238E27FC236}">
                <a16:creationId xmlns:a16="http://schemas.microsoft.com/office/drawing/2014/main" id="{991A628A-23E1-494B-BD6D-1DC22339EE3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0329" y="599151"/>
            <a:ext cx="12878691" cy="70635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4103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15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 does this mean for me… as a mental health professional?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/>
          </a:bodyPr>
          <a:lstStyle/>
          <a:p>
            <a:pPr marL="285750" lvl="0" indent="-2984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sz="2700" dirty="0">
                <a:latin typeface="+mn-lt"/>
              </a:rPr>
              <a:t>Keep learning about FASD  </a:t>
            </a:r>
            <a:r>
              <a:rPr lang="en-US" sz="2700" u="sng" dirty="0">
                <a:solidFill>
                  <a:schemeClr val="hlink"/>
                </a:solidFill>
                <a:latin typeface="+mn-lt"/>
                <a:hlinkClick r:id="rId2"/>
              </a:rPr>
              <a:t>https://canfasd.ca/</a:t>
            </a:r>
            <a:r>
              <a:rPr lang="en-US" sz="2700" dirty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700" dirty="0">
                <a:solidFill>
                  <a:srgbClr val="0C3B61"/>
                </a:solidFill>
                <a:latin typeface="+mn-lt"/>
              </a:rPr>
              <a:t>and </a:t>
            </a:r>
            <a:r>
              <a:rPr lang="en-US" sz="2700" dirty="0">
                <a:latin typeface="+mn-lt"/>
              </a:rPr>
              <a:t>  </a:t>
            </a:r>
            <a:r>
              <a:rPr lang="en-US" sz="2700" u="sng" dirty="0">
                <a:solidFill>
                  <a:schemeClr val="hlink"/>
                </a:solidFill>
                <a:latin typeface="+mn-lt"/>
                <a:hlinkClick r:id="rId3"/>
              </a:rPr>
              <a:t>https://www.fasdinfotsaf.ca/en/</a:t>
            </a:r>
            <a:br>
              <a:rPr lang="en-US" sz="2700" u="sng" dirty="0">
                <a:solidFill>
                  <a:schemeClr val="hlink"/>
                </a:solidFill>
                <a:latin typeface="+mn-lt"/>
              </a:rPr>
            </a:br>
            <a:endParaRPr lang="en-US" sz="2700" dirty="0">
              <a:latin typeface="+mn-lt"/>
            </a:endParaRPr>
          </a:p>
          <a:p>
            <a:pPr marL="285750" lvl="0" indent="-298450" algn="l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-US" sz="2700" dirty="0">
                <a:latin typeface="+mn-lt"/>
              </a:rPr>
              <a:t>It’s not always FASD and sometimes it is---be aware of your own biases and assumptions (and possibly your agency biases or assumptions) about FASD---who are the birth parents? What does FASD “look like” in children/youth?  </a:t>
            </a:r>
            <a:r>
              <a:rPr lang="en-US" sz="2700" u="sng" dirty="0">
                <a:solidFill>
                  <a:schemeClr val="hlink"/>
                </a:solidFill>
                <a:latin typeface="+mn-lt"/>
                <a:hlinkClick r:id="rId4"/>
              </a:rPr>
              <a:t>https://ken.childrenshealthcarecanada.ca/xwiki/bin/view/FASDScreeningToolkit/National+Screening+Tool+Kit+for+Children+and+Youth+Identified+and+Potentially+Affected+by+FASD</a:t>
            </a:r>
            <a:br>
              <a:rPr lang="en-US" sz="2700" u="sng" dirty="0">
                <a:solidFill>
                  <a:schemeClr val="hlink"/>
                </a:solidFill>
                <a:latin typeface="+mn-lt"/>
              </a:rPr>
            </a:br>
            <a:endParaRPr lang="en-US" sz="2700" dirty="0">
              <a:latin typeface="+mn-lt"/>
            </a:endParaRPr>
          </a:p>
          <a:p>
            <a:pPr marL="285750" lvl="0" indent="-285750" algn="l" rtl="0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-US" sz="2700" dirty="0">
                <a:latin typeface="+mn-lt"/>
              </a:rPr>
              <a:t>Remember the barriers to diagnosis----many may have FASD but don’t have the diagnosis of FASD </a:t>
            </a:r>
            <a:r>
              <a:rPr lang="en-US" sz="2700" u="sng" dirty="0">
                <a:solidFill>
                  <a:schemeClr val="hlink"/>
                </a:solidFill>
                <a:latin typeface="+mn-lt"/>
                <a:ea typeface="Times New Roman"/>
                <a:cs typeface="Times New Roman"/>
                <a:sym typeface="Times New Roman"/>
              </a:rPr>
              <a:t>https://canfasd.ca/wp-content/uploads/publications/FASD-Clinic-Process.pdf</a:t>
            </a:r>
            <a:endParaRPr lang="en-US" sz="27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64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16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Still More…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</a:rPr>
              <a:t>Understand key concepts of FASD so you can see them when they occur---confabulation, patterns of knowing and then not knowing, fight, flight, freeze, fawn or faint! </a:t>
            </a:r>
            <a:r>
              <a:rPr lang="en-US" sz="4400" baseline="30000" dirty="0">
                <a:latin typeface="+mn-lt"/>
                <a:hlinkClick r:id="rId2"/>
              </a:rPr>
              <a:t>https://youtu.be/NdANbWlpJm4</a:t>
            </a:r>
            <a:r>
              <a:rPr lang="en-US" sz="4400" baseline="30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</a:rPr>
              <a:t>Looking at how to support parents---in the unpredictable, often unrecognized world of FASD  </a:t>
            </a:r>
            <a:r>
              <a:rPr lang="en-US" sz="4400" baseline="30000" dirty="0">
                <a:latin typeface="+mn-lt"/>
                <a:hlinkClick r:id="rId3"/>
              </a:rPr>
              <a:t>https://canfasd.ca/wp-content/uploads/publications/CanFASD-Caregiver-Guide-to-Diagnosis-Jan2020-interactive.pdf</a:t>
            </a:r>
            <a:r>
              <a:rPr lang="en-US" sz="4400" baseline="30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</a:rPr>
              <a:t>Review your intake, assessment and intervention strategies to ensure that you are creating an environment where FASD can be explored, talked about, supported  </a:t>
            </a:r>
            <a:r>
              <a:rPr lang="en-US" sz="4400" baseline="30000" dirty="0">
                <a:latin typeface="+mn-lt"/>
                <a:hlinkClick r:id="rId4"/>
              </a:rPr>
              <a:t>https://canfasd.ca/wp-content/uploads/2018/09/Best-Practices_June12018.pdf</a:t>
            </a:r>
            <a:r>
              <a:rPr lang="en-US" sz="4400" baseline="300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1977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17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Finally…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aseline="30000" dirty="0">
                <a:latin typeface="+mn-lt"/>
              </a:rPr>
              <a:t>Look at the way you do your work to incorporate the sensory, relational and environmental needs of someone with possible FASD i.e. length of sessions/interventions, repetitive, remembering confabulation and information accessibility, tolerance needs </a:t>
            </a:r>
            <a:r>
              <a:rPr lang="en-US" sz="4000" baseline="30000" dirty="0">
                <a:latin typeface="+mn-lt"/>
                <a:hlinkClick r:id="rId2"/>
              </a:rPr>
              <a:t>https://youtu.be/U4FlZrxE4AQ</a:t>
            </a:r>
            <a:r>
              <a:rPr lang="en-US" sz="4000" baseline="30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aseline="30000" dirty="0">
                <a:latin typeface="+mn-lt"/>
              </a:rPr>
              <a:t>Helping to create interventions and support that recognize the inconsistent development pattern—this includes helping parents understand how to parent from this perspective---decoding behavior based on developmental age in each developmental stage  </a:t>
            </a:r>
            <a:r>
              <a:rPr lang="en-US" sz="4000" baseline="30000" dirty="0">
                <a:latin typeface="+mn-lt"/>
                <a:hlinkClick r:id="rId3"/>
              </a:rPr>
              <a:t>http://www.knowfasd.ca/</a:t>
            </a:r>
            <a:r>
              <a:rPr lang="en-US" sz="4000" baseline="30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aseline="30000" dirty="0">
                <a:latin typeface="+mn-lt"/>
              </a:rPr>
              <a:t>Create (or continue to create) partnerships with community resources to build a team for the child/youth/family---education, police, FASD key workers, parent support, peer support, recreation, work environments </a:t>
            </a:r>
            <a:r>
              <a:rPr lang="en-US" sz="4000" baseline="30000" dirty="0">
                <a:latin typeface="+mn-lt"/>
                <a:hlinkClick r:id="rId4"/>
              </a:rPr>
              <a:t>https://canfasd.ca/topics/interventions/best-practices/</a:t>
            </a:r>
            <a:r>
              <a:rPr lang="en-US" sz="4000" baseline="30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542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4F7383-839A-478D-B74A-54A8396E9D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18</a:t>
            </a:fld>
            <a:endParaRPr lang="en-CA" sz="20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152282-A03F-4CA2-92FE-F5BA71DEE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476842"/>
            <a:ext cx="14243621" cy="2422539"/>
          </a:xfrm>
        </p:spPr>
        <p:txBody>
          <a:bodyPr/>
          <a:lstStyle/>
          <a:p>
            <a:r>
              <a:rPr lang="en-US" dirty="0"/>
              <a:t>Exit Poll</a:t>
            </a:r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FF037-C8F5-4C9C-8F9D-8DC0EEB86D71}"/>
              </a:ext>
            </a:extLst>
          </p:cNvPr>
          <p:cNvSpPr txBox="1"/>
          <p:nvPr/>
        </p:nvSpPr>
        <p:spPr>
          <a:xfrm>
            <a:off x="1005840" y="3441952"/>
            <a:ext cx="13188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>
              <a:buClr>
                <a:schemeClr val="tx2"/>
              </a:buClr>
            </a:pPr>
            <a:r>
              <a:rPr lang="en-US" sz="3600" dirty="0"/>
              <a:t>We now ask you to </a:t>
            </a:r>
            <a:r>
              <a:rPr lang="en-US" sz="3600" b="1" i="1" dirty="0"/>
              <a:t>participate in the following poll </a:t>
            </a:r>
            <a:r>
              <a:rPr lang="en-US" sz="3600" dirty="0"/>
              <a:t>to give us feedback as to the effectiveness of our presentation and what next step and future presentations we should explore.</a:t>
            </a:r>
          </a:p>
        </p:txBody>
      </p:sp>
    </p:spTree>
    <p:extLst>
      <p:ext uri="{BB962C8B-B14F-4D97-AF65-F5344CB8AC3E}">
        <p14:creationId xmlns:p14="http://schemas.microsoft.com/office/powerpoint/2010/main" val="2240975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19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Answer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864" y="2386013"/>
            <a:ext cx="14243622" cy="5498460"/>
          </a:xfrm>
        </p:spPr>
        <p:txBody>
          <a:bodyPr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+mn-lt"/>
              </a:rPr>
              <a:t>We would ask you to use the chat function now to answer the following questions: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+mn-lt"/>
            </a:endParaRPr>
          </a:p>
          <a:p>
            <a:pPr marL="742950" lvl="0" indent="-74295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latin typeface="+mn-lt"/>
              </a:rPr>
              <a:t>Based on this presentation, what areas of need if any have you identified within your practice and/or organization?</a:t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  <a:p>
            <a:pPr marL="742950" lvl="0" indent="-74295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latin typeface="+mn-lt"/>
              </a:rPr>
              <a:t>Have you identified a next step for changing your practice, processes and methods and if so, what will it be?</a:t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  <a:p>
            <a:pPr marL="742950" lvl="0" indent="-74295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latin typeface="+mn-lt"/>
              </a:rPr>
              <a:t>What other topics on FASD and Mental Health would you like to learn about?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7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2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to our Sponsor</a:t>
            </a:r>
          </a:p>
        </p:txBody>
      </p:sp>
      <p:pic>
        <p:nvPicPr>
          <p:cNvPr id="6" name="Content Placeholder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BD272BC-D8AD-4C35-B37D-CA6F27A7E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64" y="2879330"/>
            <a:ext cx="5821620" cy="2254401"/>
          </a:xfrm>
        </p:spPr>
      </p:pic>
      <p:sp>
        <p:nvSpPr>
          <p:cNvPr id="7" name="Title 2">
            <a:extLst>
              <a:ext uri="{FF2B5EF4-FFF2-40B4-BE49-F238E27FC236}">
                <a16:creationId xmlns:a16="http://schemas.microsoft.com/office/drawing/2014/main" id="{6B6FC197-7593-4116-A38E-D85944824C44}"/>
              </a:ext>
            </a:extLst>
          </p:cNvPr>
          <p:cNvSpPr txBox="1">
            <a:spLocks/>
          </p:cNvSpPr>
          <p:nvPr/>
        </p:nvSpPr>
        <p:spPr>
          <a:xfrm>
            <a:off x="6487613" y="3632060"/>
            <a:ext cx="7145260" cy="8770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>
            <a:lvl1pPr algn="l" defTabSz="113394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50" b="1" i="0" kern="1200" baseline="0">
                <a:solidFill>
                  <a:schemeClr val="tx2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5751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best mental health and well-being for every child, youth and family.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3461A84-3112-4C71-A16C-95E4A0395DC6}"/>
              </a:ext>
            </a:extLst>
          </p:cNvPr>
          <p:cNvSpPr/>
          <p:nvPr/>
        </p:nvSpPr>
        <p:spPr>
          <a:xfrm>
            <a:off x="10880725" y="5133731"/>
            <a:ext cx="2455863" cy="6861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727010-7B46-4E04-BB6E-5736F2AFA060}"/>
              </a:ext>
            </a:extLst>
          </p:cNvPr>
          <p:cNvSpPr/>
          <p:nvPr/>
        </p:nvSpPr>
        <p:spPr>
          <a:xfrm>
            <a:off x="11414126" y="5157968"/>
            <a:ext cx="1825864" cy="584776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cymh.ca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BC2735C-E0C3-471C-BB98-751BAFDCB8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80725" y="5249483"/>
            <a:ext cx="528236" cy="53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902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867F7C6-6F1B-3140-A868-993A6B0EFCE0}"/>
              </a:ext>
            </a:extLst>
          </p:cNvPr>
          <p:cNvSpPr/>
          <p:nvPr/>
        </p:nvSpPr>
        <p:spPr>
          <a:xfrm>
            <a:off x="0" y="0"/>
            <a:ext cx="15119350" cy="8999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 descr="Background pattern&#10;&#10;Description automatically generated">
            <a:extLst>
              <a:ext uri="{FF2B5EF4-FFF2-40B4-BE49-F238E27FC236}">
                <a16:creationId xmlns:a16="http://schemas.microsoft.com/office/drawing/2014/main" id="{6A70CF12-FBB0-124F-809B-9CA974D539D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2"/>
          <a:stretch/>
        </p:blipFill>
        <p:spPr>
          <a:xfrm>
            <a:off x="7174522" y="68846"/>
            <a:ext cx="7944827" cy="267605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F8B09BDC-E1AD-A041-947E-F86231EA73A7}"/>
              </a:ext>
            </a:extLst>
          </p:cNvPr>
          <p:cNvSpPr txBox="1"/>
          <p:nvPr/>
        </p:nvSpPr>
        <p:spPr>
          <a:xfrm>
            <a:off x="316525" y="3204074"/>
            <a:ext cx="12315609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50" b="1">
                <a:solidFill>
                  <a:srgbClr val="0C3B61"/>
                </a:solidFill>
                <a:latin typeface="Helvetica" pitchFamily="2" charset="0"/>
              </a:rPr>
              <a:t>Innovating and Advancing Child </a:t>
            </a:r>
          </a:p>
          <a:p>
            <a:r>
              <a:rPr lang="en-US" sz="4550" b="1">
                <a:solidFill>
                  <a:srgbClr val="0C3B61"/>
                </a:solidFill>
                <a:latin typeface="Helvetica" pitchFamily="2" charset="0"/>
              </a:rPr>
              <a:t>and Youth Mental Health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89A087F7-6528-214C-9CB2-4ED5BBD313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864" y="448355"/>
            <a:ext cx="2544280" cy="1109404"/>
          </a:xfrm>
          <a:prstGeom prst="rect">
            <a:avLst/>
          </a:prstGeom>
        </p:spPr>
      </p:pic>
      <p:pic>
        <p:nvPicPr>
          <p:cNvPr id="44" name="Picture 43" descr="Background pattern&#10;&#10;Description automatically generated">
            <a:extLst>
              <a:ext uri="{FF2B5EF4-FFF2-40B4-BE49-F238E27FC236}">
                <a16:creationId xmlns:a16="http://schemas.microsoft.com/office/drawing/2014/main" id="{BF8B7D87-6B60-8C4E-B45C-F3B11B5588F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2"/>
          <a:stretch/>
        </p:blipFill>
        <p:spPr>
          <a:xfrm>
            <a:off x="0" y="5345621"/>
            <a:ext cx="15119350" cy="3633332"/>
          </a:xfrm>
          <a:prstGeom prst="rect">
            <a:avLst/>
          </a:prstGeom>
        </p:spPr>
      </p:pic>
      <p:pic>
        <p:nvPicPr>
          <p:cNvPr id="45" name="Picture 4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C955D188-AEFE-8D44-8738-E961DDE115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5" y="1831958"/>
            <a:ext cx="9028302" cy="1442021"/>
          </a:xfrm>
          <a:prstGeom prst="rect">
            <a:avLst/>
          </a:prstGeom>
        </p:spPr>
      </p:pic>
      <p:pic>
        <p:nvPicPr>
          <p:cNvPr id="46" name="Picture 45" descr="Icon&#10;&#10;Description automatically generated">
            <a:extLst>
              <a:ext uri="{FF2B5EF4-FFF2-40B4-BE49-F238E27FC236}">
                <a16:creationId xmlns:a16="http://schemas.microsoft.com/office/drawing/2014/main" id="{971273B9-E36E-274C-AAFB-8019DD9099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606" y="1250576"/>
            <a:ext cx="3475880" cy="6498385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6EB68A7-937D-8346-A247-424EE753434E}"/>
              </a:ext>
            </a:extLst>
          </p:cNvPr>
          <p:cNvSpPr txBox="1"/>
          <p:nvPr/>
        </p:nvSpPr>
        <p:spPr>
          <a:xfrm>
            <a:off x="316525" y="4616274"/>
            <a:ext cx="1231560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FAB600"/>
                </a:solidFill>
                <a:latin typeface="Helvetica" pitchFamily="2" charset="0"/>
              </a:rPr>
              <a:t>November 23 to December 4</a:t>
            </a:r>
            <a:endParaRPr lang="en-US" sz="3600">
              <a:solidFill>
                <a:srgbClr val="FAB600"/>
              </a:solidFill>
              <a:latin typeface="Helvetica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C6728F-AB33-074E-A284-F45B65E7BC19}"/>
              </a:ext>
            </a:extLst>
          </p:cNvPr>
          <p:cNvGrpSpPr/>
          <p:nvPr/>
        </p:nvGrpSpPr>
        <p:grpSpPr>
          <a:xfrm>
            <a:off x="316525" y="5502347"/>
            <a:ext cx="5931875" cy="1216185"/>
            <a:chOff x="316525" y="5434615"/>
            <a:chExt cx="5931875" cy="1216185"/>
          </a:xfrm>
        </p:grpSpPr>
        <p:pic>
          <p:nvPicPr>
            <p:cNvPr id="3" name="Picture 2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F370B08C-D43F-544B-A080-211291D96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8037" y="5434615"/>
              <a:ext cx="3660363" cy="121618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F588653-2F74-7141-9CBC-2FB96AF4E1EB}"/>
                </a:ext>
              </a:extLst>
            </p:cNvPr>
            <p:cNvSpPr txBox="1"/>
            <p:nvPr/>
          </p:nvSpPr>
          <p:spPr>
            <a:xfrm>
              <a:off x="316525" y="5708577"/>
              <a:ext cx="266561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>
                  <a:solidFill>
                    <a:srgbClr val="2975A3"/>
                  </a:solidFill>
                  <a:latin typeface="Helvetica" pitchFamily="2" charset="0"/>
                </a:rPr>
                <a:t>Sponsored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9314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3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FASD Facts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058" y="2129981"/>
            <a:ext cx="12861234" cy="549846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800" dirty="0">
                <a:latin typeface="+mn-lt"/>
              </a:rPr>
              <a:t>Approximately 4% of the population have FASD or more than twice as prevalent as ASD  -</a:t>
            </a:r>
            <a:r>
              <a:rPr lang="en-US" sz="2800" u="sng" dirty="0">
                <a:solidFill>
                  <a:schemeClr val="hlink"/>
                </a:solidFill>
                <a:latin typeface="+mn-lt"/>
                <a:hlinkClick r:id="rId2"/>
              </a:rPr>
              <a:t> </a:t>
            </a:r>
            <a:r>
              <a:rPr lang="en-US" sz="2800" u="sng" dirty="0">
                <a:solidFill>
                  <a:srgbClr val="2C3E50"/>
                </a:solidFill>
                <a:highlight>
                  <a:srgbClr val="FFFFFF"/>
                </a:highlight>
                <a:latin typeface="+mn-lt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https://canfasd.ca/wp-content/uploads/2018/08/Prevalence-1-Issue-Paper-FINAL.pdf</a:t>
            </a:r>
            <a:br>
              <a:rPr lang="en-US" sz="2800" u="sng" dirty="0">
                <a:solidFill>
                  <a:srgbClr val="2C3E50"/>
                </a:solidFill>
                <a:highlight>
                  <a:srgbClr val="FFFFFF"/>
                </a:highlight>
                <a:latin typeface="+mn-lt"/>
                <a:ea typeface="Arial"/>
                <a:cs typeface="Arial"/>
                <a:sym typeface="Arial"/>
              </a:rPr>
            </a:br>
            <a:endParaRPr lang="en-US" sz="2800" u="sng" dirty="0">
              <a:latin typeface="+mn-l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800" dirty="0">
                <a:latin typeface="+mn-lt"/>
              </a:rPr>
              <a:t>Annual Cost in Canada is 9.7 billion dollars.  </a:t>
            </a:r>
            <a:r>
              <a:rPr lang="en-US" sz="2800" u="sng" dirty="0">
                <a:solidFill>
                  <a:schemeClr val="hlink"/>
                </a:solidFill>
                <a:latin typeface="+mn-lt"/>
                <a:ea typeface="Arial"/>
                <a:cs typeface="Arial"/>
                <a:sym typeface="Arial"/>
                <a:hlinkClick r:id="rId4"/>
              </a:rPr>
              <a:t>https://jptcp.com/index.php/jptcp/article/view/281</a:t>
            </a:r>
            <a:br>
              <a:rPr lang="en-US" sz="2800" u="sng" dirty="0">
                <a:solidFill>
                  <a:schemeClr val="hlink"/>
                </a:solidFill>
                <a:latin typeface="+mn-lt"/>
                <a:ea typeface="Arial"/>
                <a:cs typeface="Arial"/>
                <a:sym typeface="Arial"/>
              </a:rPr>
            </a:br>
            <a:endParaRPr lang="en-US" sz="2800" dirty="0">
              <a:latin typeface="+mn-lt"/>
            </a:endParaRPr>
          </a:p>
          <a:p>
            <a:pPr marL="457200" indent="-323850">
              <a:spcBef>
                <a:spcPts val="0"/>
              </a:spcBef>
              <a:buSzPts val="1500"/>
              <a:buChar char="●"/>
            </a:pPr>
            <a:r>
              <a:rPr lang="en-US" sz="2800" dirty="0">
                <a:latin typeface="Calibri"/>
                <a:cs typeface="Helvetica"/>
              </a:rPr>
              <a:t>According to the </a:t>
            </a:r>
            <a:r>
              <a:rPr lang="en-US" sz="2800" dirty="0" err="1">
                <a:latin typeface="Calibri"/>
                <a:cs typeface="Helvetica"/>
              </a:rPr>
              <a:t>CanFASD</a:t>
            </a:r>
            <a:r>
              <a:rPr lang="en-US" sz="2800" dirty="0">
                <a:latin typeface="Calibri"/>
                <a:cs typeface="Helvetica"/>
              </a:rPr>
              <a:t> database, approximately 13% of children diagnosed with FASD have all three sentinel features.</a:t>
            </a:r>
            <a:br>
              <a:rPr lang="en-US" sz="2800" u="sng" dirty="0">
                <a:solidFill>
                  <a:schemeClr val="hlink"/>
                </a:solidFill>
                <a:latin typeface="+mn-lt"/>
              </a:rPr>
            </a:br>
            <a:endParaRPr lang="en-US" sz="2800" dirty="0">
              <a:latin typeface="+mn-lt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sz="2800" dirty="0">
                <a:latin typeface="+mn-lt"/>
              </a:rPr>
              <a:t>Estimated 90% of individuals with FASD in Ontario currently undiagnosed due to a 68-fold increase needed in diagnostic capacity within Canada.  </a:t>
            </a:r>
            <a:r>
              <a:rPr lang="en-US" sz="2800" u="sng" dirty="0">
                <a:solidFill>
                  <a:schemeClr val="hlink"/>
                </a:solidFill>
                <a:latin typeface="+mn-lt"/>
                <a:hlinkClick r:id="rId5"/>
              </a:rPr>
              <a:t>https://www.cmaj.ca/content/cmaj/188/3/191.full.pdf</a:t>
            </a:r>
            <a:br>
              <a:rPr lang="en-US" sz="2800" u="sng" dirty="0">
                <a:solidFill>
                  <a:schemeClr val="hlink"/>
                </a:solidFill>
                <a:latin typeface="+mn-lt"/>
              </a:rPr>
            </a:br>
            <a:endParaRPr lang="en-US" sz="2800" dirty="0">
              <a:latin typeface="+mn-lt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sz="2800" dirty="0">
                <a:latin typeface="+mn-lt"/>
              </a:rPr>
              <a:t>428 co-morbid conditions associated with FASD with mental health and sensory challenges being the most prevalent. </a:t>
            </a:r>
            <a:r>
              <a:rPr lang="en-US" sz="2800" u="sng" dirty="0">
                <a:solidFill>
                  <a:schemeClr val="hlink"/>
                </a:solidFill>
                <a:latin typeface="+mn-lt"/>
                <a:hlinkClick r:id="rId6"/>
              </a:rPr>
              <a:t>https://pubmed.ncbi.nlm.nih.gov/26777270/</a:t>
            </a:r>
            <a:endParaRPr lang="en-US" sz="2800" dirty="0">
              <a:latin typeface="+mn-lt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aseline="30000" dirty="0"/>
          </a:p>
          <a:p>
            <a:pPr marL="283210" indent="-283210"/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25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4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FASD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306" y="2203133"/>
            <a:ext cx="12861234" cy="5498460"/>
          </a:xfrm>
        </p:spPr>
        <p:txBody>
          <a:bodyPr>
            <a:normAutofit fontScale="92500"/>
          </a:bodyPr>
          <a:lstStyle/>
          <a:p>
            <a:pPr marL="146050" indent="0">
              <a:spcBef>
                <a:spcPts val="1600"/>
              </a:spcBef>
              <a:buClr>
                <a:srgbClr val="000000"/>
              </a:buClr>
              <a:buSzPts val="1300"/>
              <a:buNone/>
            </a:pPr>
            <a:r>
              <a:rPr lang="en-CA" sz="3000" b="1" u="sng" dirty="0">
                <a:solidFill>
                  <a:srgbClr val="0C3B61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Article: https://www.cbc.ca/news/canada/ottawa/sisters-living-with-fasd-point-of-view-1.4970670</a:t>
            </a:r>
            <a:endParaRPr lang="en-US" sz="6500" b="1" dirty="0">
              <a:solidFill>
                <a:srgbClr val="0C3B61"/>
              </a:solidFill>
              <a:latin typeface="+mn-lt"/>
            </a:endParaRPr>
          </a:p>
          <a:p>
            <a:pPr marL="457200" lvl="0" indent="-31115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-US" sz="3000" dirty="0">
                <a:latin typeface="+mn-lt"/>
              </a:rPr>
              <a:t>They </a:t>
            </a:r>
            <a:r>
              <a:rPr lang="en-US" sz="30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will likely have cognitive impairment including </a:t>
            </a: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 intellectual functioning (IQ), </a:t>
            </a:r>
            <a:r>
              <a:rPr lang="en-US" sz="30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executive functioning (EF), </a:t>
            </a: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learning and memory,  </a:t>
            </a:r>
            <a:r>
              <a:rPr lang="en-US" sz="30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language and communication, </a:t>
            </a: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 visual-spatial abilities,  motor function, </a:t>
            </a:r>
            <a:r>
              <a:rPr lang="en-US" sz="30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attention and activity, </a:t>
            </a: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academic achievement</a:t>
            </a:r>
            <a:b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</a:br>
            <a:endParaRPr lang="en-US" sz="3000" dirty="0">
              <a:solidFill>
                <a:srgbClr val="000000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Social, adaptive and emotional skills will also likely experience uneven development.</a:t>
            </a:r>
            <a:b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</a:br>
            <a:endParaRPr lang="en-US" sz="3000" dirty="0">
              <a:solidFill>
                <a:srgbClr val="000000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All of this means they will likely experience difficulty learning from mistakes, anticipating consequences and maintaining emotional and impulse  control.</a:t>
            </a:r>
          </a:p>
          <a:p>
            <a:pPr marL="13335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</a:pPr>
            <a:endParaRPr lang="en-US" sz="3000" dirty="0">
              <a:solidFill>
                <a:srgbClr val="000000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-US" sz="30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They tend to have extreme safety responses exhibiting fight, flight, freeze, fawn, and faint when overwhelmed. </a:t>
            </a:r>
            <a:r>
              <a:rPr lang="en-US" sz="3000" u="sng" dirty="0">
                <a:solidFill>
                  <a:schemeClr val="hlink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  <a:hlinkClick r:id="rId3"/>
              </a:rPr>
              <a:t>https://pubmed.ncbi.nlm.nih.gov/18825524/</a:t>
            </a:r>
            <a:endParaRPr lang="en-US" sz="3000" dirty="0">
              <a:solidFill>
                <a:srgbClr val="000000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42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5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Process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 lnSpcReduction="10000"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Only medical practitioner using 2015 Canadian Guidelines can diagnose </a:t>
            </a:r>
            <a:r>
              <a:rPr lang="en-US" sz="3000" dirty="0">
                <a:latin typeface="+mn-lt"/>
                <a:hlinkClick r:id="rId2"/>
              </a:rPr>
              <a:t>https://www.cmaj.ca/content/cmaj/188/3/191.full.pdf</a:t>
            </a:r>
            <a:r>
              <a:rPr lang="en-US" sz="3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Requires an OT assessment, SLP assessment, Psychological assessment, Social history and Facial assessment.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Current waitlist is 5-6 years or $5000-$7000 privately.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There are currently 14 publicly funded and 1 private clinic in Ontario.  However, only CHEO in Ottawa and </a:t>
            </a:r>
            <a:r>
              <a:rPr lang="en-US" sz="3000" dirty="0" err="1">
                <a:latin typeface="+mn-lt"/>
              </a:rPr>
              <a:t>NorWest</a:t>
            </a:r>
            <a:r>
              <a:rPr lang="en-US" sz="3000" dirty="0">
                <a:latin typeface="+mn-lt"/>
              </a:rPr>
              <a:t> in Thunder Bay don’t have defined catchment areas.  </a:t>
            </a:r>
            <a:r>
              <a:rPr lang="en-US" sz="3000" dirty="0">
                <a:latin typeface="+mn-lt"/>
                <a:hlinkClick r:id="rId3"/>
              </a:rPr>
              <a:t>https://canfasd.ca/wp-content/uploads/2018/06/ON-FASD-English-FAQ-card-2018-06-25.pdf</a:t>
            </a:r>
            <a:r>
              <a:rPr lang="en-US" sz="30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Largest challenge is there is currently no OHIP code diagnosing FASD which impacts tracking purposes, establishing best practices and increasing capacity.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47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6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Process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MCCSS through Coordinating Service Agencies hired 50+ FASD workers two years ago.  They serve as social workers, system navigators and point of contacts for referrals.  There will be someone assigned to your area.  </a:t>
            </a:r>
            <a:br>
              <a:rPr lang="en-US" sz="3000" dirty="0">
                <a:latin typeface="+mn-lt"/>
              </a:rPr>
            </a:br>
            <a:r>
              <a:rPr lang="en-US" sz="3000" b="1" i="1" dirty="0">
                <a:latin typeface="+mn-lt"/>
              </a:rPr>
              <a:t>Please reach out to your local worker to find out where diagnostic referrals should go</a:t>
            </a:r>
            <a:r>
              <a:rPr lang="en-US" sz="3000" dirty="0">
                <a:latin typeface="+mn-lt"/>
              </a:rPr>
              <a:t>.</a:t>
            </a:r>
          </a:p>
          <a:p>
            <a:pPr marL="909874" lvl="1" indent="-228600">
              <a:spcAft>
                <a:spcPts val="600"/>
              </a:spcAft>
            </a:pPr>
            <a:r>
              <a:rPr lang="en-US" sz="2800" dirty="0">
                <a:latin typeface="+mn-lt"/>
                <a:hlinkClick r:id="rId2"/>
              </a:rPr>
              <a:t>https://docs.google.com/document/d/1sTpXYpp9GXTQPoZnzAZl-wnDY-Qk9SKWlpJsMv_on4g/edit</a:t>
            </a:r>
            <a:r>
              <a:rPr lang="en-US" sz="2800" dirty="0">
                <a:latin typeface="+mn-lt"/>
              </a:rPr>
              <a:t>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To access this worker, MCCSS established any professional who in their judgment suspects someone may have FASD, they may refer to the FASD worker.  Individuals and/or their caregivers can also self-refer.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57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7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Factors for Positive Outcomes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2386013"/>
            <a:ext cx="12861234" cy="5498460"/>
          </a:xfrm>
        </p:spPr>
        <p:txBody>
          <a:bodyPr>
            <a:normAutofit lnSpcReduction="10000"/>
          </a:bodyPr>
          <a:lstStyle/>
          <a:p>
            <a:pPr marL="139700" indent="0">
              <a:spcBef>
                <a:spcPts val="1600"/>
              </a:spcBef>
              <a:buSzPts val="1400"/>
              <a:buNone/>
            </a:pPr>
            <a:r>
              <a:rPr lang="en-CA" sz="2800" b="1" u="sng" dirty="0"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Article: https://canfasd.ca/wp-content/uploads/2019/11/Final-Towards-Healthy-Outcomes-Document-with-links.pdf</a:t>
            </a:r>
            <a:br>
              <a:rPr lang="en-CA" sz="2800" b="1" u="sng" dirty="0">
                <a:latin typeface="+mn-lt"/>
              </a:rPr>
            </a:b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4174" lvl="1" indent="-317500">
              <a:spcBef>
                <a:spcPts val="1600"/>
              </a:spcBef>
              <a:buSzPts val="1400"/>
              <a:buChar char="●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This is the document you will want to read, particularly p.20-22 around the importance of collaboration within organizational capacity.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4174" lvl="1" indent="-317500">
              <a:spcBef>
                <a:spcPts val="0"/>
              </a:spcBef>
              <a:buSzPts val="1400"/>
              <a:buChar char="●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British Columbia and Alberta just concluded their ten-year studies on the effectiveness of their provincial strategies in 2019.  This document summarizes the findings from those studies.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4174" lvl="1" indent="-317500">
              <a:spcBef>
                <a:spcPts val="0"/>
              </a:spcBef>
              <a:buSzPts val="1400"/>
              <a:buChar char="●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Acknowledgement must be given to </a:t>
            </a:r>
            <a:r>
              <a:rPr lang="en-US" sz="2800" u="sng" dirty="0" err="1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CanFASD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(Canadian FASD Research Network) who maintain the national database on FASD prevalence, policy development, online courses, and a library that contains all Canadian FASD research studies.  </a:t>
            </a:r>
            <a:r>
              <a:rPr lang="en-US" sz="2800" u="sng" dirty="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Kids Brain Health Network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also a wonderful research partner.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845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8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058" y="2331149"/>
            <a:ext cx="12861234" cy="5498460"/>
          </a:xfrm>
        </p:spPr>
        <p:txBody>
          <a:bodyPr/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  <a:cs typeface="Calibri" panose="020F0502020204030204" pitchFamily="34" charset="0"/>
              </a:rPr>
              <a:t>The traditional life trajectory of someone with FASD is full of trauma, shame, stigma and negative outcomes resulting in a short life expectancy.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  <a:cs typeface="Calibri" panose="020F0502020204030204" pitchFamily="34" charset="0"/>
              </a:rPr>
              <a:t>However, the initial step to positive outcomes is diagnosis and support for their entire network. We also know 90% of children with FASD will have mental health challenges by age 18.  As a mental health practitioner, you are uniquely positioned to help identify and refer a child with FASD and their caregiver more than any other person they will meet.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400" baseline="30000" dirty="0">
                <a:latin typeface="+mn-lt"/>
                <a:cs typeface="Calibri" panose="020F0502020204030204" pitchFamily="34" charset="0"/>
              </a:rPr>
              <a:t>The Rural FASD Support Network intentionally focused on our local SLP’s and Children Mental Health organizations to help bring awareness and collaboration between our 120 </a:t>
            </a:r>
            <a:r>
              <a:rPr lang="en-US" sz="4400" baseline="30000" dirty="0">
                <a:latin typeface="+mn-lt"/>
              </a:rPr>
              <a:t>families and 154 children with FASD to have the largest possible impact on their lives.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936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7F762-B9D6-1D4F-8826-D8FB958D1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AB4F17-937C-4453-B301-4495F8C6E23B}" type="slidenum">
              <a:rPr lang="en-CA" smtClean="0"/>
              <a:pPr/>
              <a:t>9</a:t>
            </a:fld>
            <a:endParaRPr lang="en-CA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645115-962C-FE46-AB04-81BD2620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64" y="646518"/>
            <a:ext cx="14243622" cy="1739495"/>
          </a:xfrm>
        </p:spPr>
        <p:txBody>
          <a:bodyPr>
            <a:normAutofit/>
          </a:bodyPr>
          <a:lstStyle/>
          <a:p>
            <a:r>
              <a:rPr lang="en-US" dirty="0"/>
              <a:t>FASD and Trauma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8D3C7-C649-8A4A-89A2-AE3127B1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306" y="2803707"/>
            <a:ext cx="12861234" cy="5498460"/>
          </a:xfrm>
        </p:spPr>
        <p:txBody>
          <a:bodyPr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According to </a:t>
            </a:r>
            <a:r>
              <a:rPr lang="en-US" sz="3200" dirty="0" err="1">
                <a:latin typeface="+mn-lt"/>
              </a:rPr>
              <a:t>CanFASD's</a:t>
            </a:r>
            <a:r>
              <a:rPr lang="en-US" sz="3200" dirty="0">
                <a:latin typeface="+mn-lt"/>
              </a:rPr>
              <a:t> National Database, most people diagnosed with FASD don’t live with their biological parent, more than 15% of people diagnosed with FASD have attachment difficulties and more than 40% have trauma.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Among patients with FASD, the most common childhood adversity experiences are: neglect (87%), substance abuse by parents (85%), parental separation or divorce (50%) and physical abuse (50%) </a:t>
            </a:r>
            <a:r>
              <a:rPr lang="en-US" sz="3200" dirty="0" err="1">
                <a:latin typeface="+mn-lt"/>
              </a:rPr>
              <a:t>Kambeitz</a:t>
            </a:r>
            <a:r>
              <a:rPr lang="en-US" sz="3200" dirty="0">
                <a:latin typeface="+mn-lt"/>
              </a:rPr>
              <a:t> et al. (2019).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FASD and developmental trauma have very similar symptoms.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30251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MHO 1">
      <a:dk1>
        <a:srgbClr val="0D2C4E"/>
      </a:dk1>
      <a:lt1>
        <a:srgbClr val="F6A800"/>
      </a:lt1>
      <a:dk2>
        <a:srgbClr val="2875A3"/>
      </a:dk2>
      <a:lt2>
        <a:srgbClr val="C1BDB3"/>
      </a:lt2>
      <a:accent1>
        <a:srgbClr val="E8DEC7"/>
      </a:accent1>
      <a:accent2>
        <a:srgbClr val="000000"/>
      </a:accent2>
      <a:accent3>
        <a:srgbClr val="FFFFFF"/>
      </a:accent3>
      <a:accent4>
        <a:srgbClr val="F6A800"/>
      </a:accent4>
      <a:accent5>
        <a:srgbClr val="F6A800"/>
      </a:accent5>
      <a:accent6>
        <a:srgbClr val="F6A800"/>
      </a:accent6>
      <a:hlink>
        <a:srgbClr val="F6A800"/>
      </a:hlink>
      <a:folHlink>
        <a:srgbClr val="2875A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8D47608BB88E4EA3EE0E4B5E17E4F8" ma:contentTypeVersion="12" ma:contentTypeDescription="Create a new document." ma:contentTypeScope="" ma:versionID="984138d65b5eb7cacd663e8d61a6ce19">
  <xsd:schema xmlns:xsd="http://www.w3.org/2001/XMLSchema" xmlns:xs="http://www.w3.org/2001/XMLSchema" xmlns:p="http://schemas.microsoft.com/office/2006/metadata/properties" xmlns:ns2="1f5a2e4e-c280-49c6-9a23-b6096d98b540" xmlns:ns3="25d81612-0647-4e5b-a8c8-4f22a01420a3" targetNamespace="http://schemas.microsoft.com/office/2006/metadata/properties" ma:root="true" ma:fieldsID="888836d849792b65fc421835f2af4506" ns2:_="" ns3:_="">
    <xsd:import namespace="1f5a2e4e-c280-49c6-9a23-b6096d98b540"/>
    <xsd:import namespace="25d81612-0647-4e5b-a8c8-4f22a01420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a2e4e-c280-49c6-9a23-b6096d98b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d81612-0647-4e5b-a8c8-4f22a01420a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345756-4B61-4777-8F5C-E743D43DC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5a2e4e-c280-49c6-9a23-b6096d98b540"/>
    <ds:schemaRef ds:uri="25d81612-0647-4e5b-a8c8-4f22a01420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FC8C55-64C3-47B4-AD8A-4704980C7EC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2889BB6-6398-4429-A354-D56AF2E113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1694</Words>
  <Application>Microsoft Office PowerPoint</Application>
  <PresentationFormat>Custom</PresentationFormat>
  <Paragraphs>111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Times New Roman</vt:lpstr>
      <vt:lpstr>4_Office Theme</vt:lpstr>
      <vt:lpstr>Custom Design</vt:lpstr>
      <vt:lpstr>FASD and Mental Health: A Lifetime Relationship</vt:lpstr>
      <vt:lpstr>Thank you to our Sponsor</vt:lpstr>
      <vt:lpstr>FASD Facts</vt:lpstr>
      <vt:lpstr>Characteristics of FASD</vt:lpstr>
      <vt:lpstr>Diagnosis Process</vt:lpstr>
      <vt:lpstr>Referral Process</vt:lpstr>
      <vt:lpstr>Protective Factors for Positive Outcomes</vt:lpstr>
      <vt:lpstr>Summary</vt:lpstr>
      <vt:lpstr>FASD and Trauma</vt:lpstr>
      <vt:lpstr>Intervention and FASD</vt:lpstr>
      <vt:lpstr>Fetal alcohol spectrum disorder (FASD): A beginner’s guide for mental health professionals</vt:lpstr>
      <vt:lpstr>DDP and FASD: My thesis</vt:lpstr>
      <vt:lpstr>Dyadic Therapy</vt:lpstr>
      <vt:lpstr>PowerPoint Presentation</vt:lpstr>
      <vt:lpstr>So what does this mean for me… as a mental health professional?</vt:lpstr>
      <vt:lpstr>And Still More…</vt:lpstr>
      <vt:lpstr>And Finally…</vt:lpstr>
      <vt:lpstr>Exit Poll</vt:lpstr>
      <vt:lpstr>Short Answer 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Behnke</dc:creator>
  <cp:lastModifiedBy>Jessica Behnke</cp:lastModifiedBy>
  <cp:revision>27</cp:revision>
  <cp:lastPrinted>2020-07-19T18:10:53Z</cp:lastPrinted>
  <dcterms:created xsi:type="dcterms:W3CDTF">2020-02-13T21:01:08Z</dcterms:created>
  <dcterms:modified xsi:type="dcterms:W3CDTF">2020-11-25T13:30:35Z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0x010100CD8D47608BB88E4EA3EE0E4B5E17E4F8</vt:lpwstr>
  </property>
</Properties>
</file>