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Slides/notesSlide11.xml" ContentType="application/vnd.openxmlformats-officedocument.presentationml.notesSlide+xml"/>
  <Override PartName="/ppt/slideLayouts/slideLayout20.xml" ContentType="application/vnd.openxmlformats-officedocument.presentationml.slideLayout+xml"/>
  <Override PartName="/ppt/notesSlides/notesSlide2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diagrams/quickStyle5.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5.xml" ContentType="application/vnd.openxmlformats-officedocument.drawingml.diagramLayout+xml"/>
  <Override PartName="/ppt/diagrams/quickStyle4.xml" ContentType="application/vnd.openxmlformats-officedocument.drawingml.diagramStyle+xml"/>
  <Override PartName="/ppt/diagrams/quickStyle2.xml" ContentType="application/vnd.openxmlformats-officedocument.drawingml.diagramStyl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27" r:id="rId1"/>
    <p:sldMasterId id="2147483845" r:id="rId2"/>
  </p:sldMasterIdLst>
  <p:notesMasterIdLst>
    <p:notesMasterId r:id="rId29"/>
  </p:notesMasterIdLst>
  <p:sldIdLst>
    <p:sldId id="466" r:id="rId3"/>
    <p:sldId id="471" r:id="rId4"/>
    <p:sldId id="256" r:id="rId5"/>
    <p:sldId id="274" r:id="rId6"/>
    <p:sldId id="281" r:id="rId7"/>
    <p:sldId id="282" r:id="rId8"/>
    <p:sldId id="280" r:id="rId9"/>
    <p:sldId id="279" r:id="rId10"/>
    <p:sldId id="284" r:id="rId11"/>
    <p:sldId id="472" r:id="rId12"/>
    <p:sldId id="285" r:id="rId13"/>
    <p:sldId id="473" r:id="rId14"/>
    <p:sldId id="474" r:id="rId15"/>
    <p:sldId id="257" r:id="rId16"/>
    <p:sldId id="259" r:id="rId17"/>
    <p:sldId id="260" r:id="rId18"/>
    <p:sldId id="261" r:id="rId19"/>
    <p:sldId id="267" r:id="rId20"/>
    <p:sldId id="266" r:id="rId21"/>
    <p:sldId id="283" r:id="rId22"/>
    <p:sldId id="277" r:id="rId23"/>
    <p:sldId id="265" r:id="rId24"/>
    <p:sldId id="269" r:id="rId25"/>
    <p:sldId id="270" r:id="rId26"/>
    <p:sldId id="271"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7451"/>
    <p:restoredTop sz="94648"/>
  </p:normalViewPr>
  <p:slideViewPr>
    <p:cSldViewPr snapToGrid="0" snapToObjects="1">
      <p:cViewPr>
        <p:scale>
          <a:sx n="81" d="100"/>
          <a:sy n="81" d="100"/>
        </p:scale>
        <p:origin x="1104" y="121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3064"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4D520-C77B-7543-B071-B62E32FE431F}" type="doc">
      <dgm:prSet loTypeId="urn:microsoft.com/office/officeart/2005/8/layout/gear1" loCatId="" qsTypeId="urn:microsoft.com/office/officeart/2005/8/quickstyle/simple1" qsCatId="simple" csTypeId="urn:microsoft.com/office/officeart/2005/8/colors/accent1_2" csCatId="accent1" phldr="1"/>
      <dgm:spPr/>
    </dgm:pt>
    <dgm:pt modelId="{A9A9D6D2-CE22-A049-89B1-8AC53E14E3AF}">
      <dgm:prSet phldrT="[Text]" custT="1"/>
      <dgm:spPr>
        <a:solidFill>
          <a:srgbClr val="0070C0"/>
        </a:solidFill>
      </dgm:spPr>
      <dgm:t>
        <a:bodyPr/>
        <a:lstStyle/>
        <a:p>
          <a:r>
            <a:rPr lang="en-US" sz="1600" b="1" dirty="0"/>
            <a:t>Wellbeing</a:t>
          </a:r>
          <a:r>
            <a:rPr lang="en-US" sz="2900" dirty="0"/>
            <a:t> </a:t>
          </a:r>
        </a:p>
      </dgm:t>
    </dgm:pt>
    <dgm:pt modelId="{3E065854-D385-F444-966D-5CD24D19F5F6}" type="parTrans" cxnId="{43749090-12A3-C04C-95A4-EFC649F7CC0B}">
      <dgm:prSet/>
      <dgm:spPr/>
      <dgm:t>
        <a:bodyPr/>
        <a:lstStyle/>
        <a:p>
          <a:endParaRPr lang="en-US"/>
        </a:p>
      </dgm:t>
    </dgm:pt>
    <dgm:pt modelId="{4D42E9EE-A69E-194F-A5C1-5234808F2EC8}" type="sibTrans" cxnId="{43749090-12A3-C04C-95A4-EFC649F7CC0B}">
      <dgm:prSet/>
      <dgm:spPr/>
      <dgm:t>
        <a:bodyPr/>
        <a:lstStyle/>
        <a:p>
          <a:endParaRPr lang="en-US"/>
        </a:p>
      </dgm:t>
    </dgm:pt>
    <dgm:pt modelId="{052F6BEE-1F19-814F-83E2-D8A891C47B36}">
      <dgm:prSet phldrT="[Text]" custT="1"/>
      <dgm:spPr>
        <a:solidFill>
          <a:srgbClr val="0070C0"/>
        </a:solidFill>
      </dgm:spPr>
      <dgm:t>
        <a:bodyPr/>
        <a:lstStyle/>
        <a:p>
          <a:r>
            <a:rPr lang="en-US" sz="1400" b="1" dirty="0"/>
            <a:t>Connection</a:t>
          </a:r>
        </a:p>
      </dgm:t>
    </dgm:pt>
    <dgm:pt modelId="{07C4A33B-26F6-BD41-9E98-4B29D28C1BE8}" type="parTrans" cxnId="{F9315EDC-CCCE-1E49-A793-B6294E57723B}">
      <dgm:prSet/>
      <dgm:spPr/>
      <dgm:t>
        <a:bodyPr/>
        <a:lstStyle/>
        <a:p>
          <a:endParaRPr lang="en-US"/>
        </a:p>
      </dgm:t>
    </dgm:pt>
    <dgm:pt modelId="{856C1420-095D-6E42-B2BC-CBFBEEF7A865}" type="sibTrans" cxnId="{F9315EDC-CCCE-1E49-A793-B6294E57723B}">
      <dgm:prSet/>
      <dgm:spPr/>
      <dgm:t>
        <a:bodyPr/>
        <a:lstStyle/>
        <a:p>
          <a:endParaRPr lang="en-US"/>
        </a:p>
      </dgm:t>
    </dgm:pt>
    <dgm:pt modelId="{D9830083-3213-0A4C-B9EB-9C465808F0FD}">
      <dgm:prSet phldrT="[Text]" custT="1"/>
      <dgm:spPr>
        <a:solidFill>
          <a:srgbClr val="0070C0"/>
        </a:solidFill>
      </dgm:spPr>
      <dgm:t>
        <a:bodyPr/>
        <a:lstStyle/>
        <a:p>
          <a:r>
            <a:rPr lang="en-US" sz="1600" b="1" dirty="0"/>
            <a:t>Culture</a:t>
          </a:r>
        </a:p>
      </dgm:t>
    </dgm:pt>
    <dgm:pt modelId="{67E1E6B6-7C11-A54F-93C3-8780386C4AF2}" type="parTrans" cxnId="{9BFEE5DF-2EA8-0740-B95A-47184A494014}">
      <dgm:prSet/>
      <dgm:spPr/>
      <dgm:t>
        <a:bodyPr/>
        <a:lstStyle/>
        <a:p>
          <a:endParaRPr lang="en-US"/>
        </a:p>
      </dgm:t>
    </dgm:pt>
    <dgm:pt modelId="{4B7F498C-6F98-0840-87BA-25573631756C}" type="sibTrans" cxnId="{9BFEE5DF-2EA8-0740-B95A-47184A494014}">
      <dgm:prSet/>
      <dgm:spPr/>
      <dgm:t>
        <a:bodyPr/>
        <a:lstStyle/>
        <a:p>
          <a:endParaRPr lang="en-US"/>
        </a:p>
      </dgm:t>
    </dgm:pt>
    <dgm:pt modelId="{E86D0FDA-8750-664E-9DDB-19199191CCA0}" type="pres">
      <dgm:prSet presAssocID="{9864D520-C77B-7543-B071-B62E32FE431F}" presName="composite" presStyleCnt="0">
        <dgm:presLayoutVars>
          <dgm:chMax val="3"/>
          <dgm:animLvl val="lvl"/>
          <dgm:resizeHandles val="exact"/>
        </dgm:presLayoutVars>
      </dgm:prSet>
      <dgm:spPr/>
    </dgm:pt>
    <dgm:pt modelId="{1FD88030-95C0-5647-915B-6C8EFAB82C22}" type="pres">
      <dgm:prSet presAssocID="{A9A9D6D2-CE22-A049-89B1-8AC53E14E3AF}" presName="gear1" presStyleLbl="node1" presStyleIdx="0" presStyleCnt="3">
        <dgm:presLayoutVars>
          <dgm:chMax val="1"/>
          <dgm:bulletEnabled val="1"/>
        </dgm:presLayoutVars>
      </dgm:prSet>
      <dgm:spPr/>
    </dgm:pt>
    <dgm:pt modelId="{BC191B97-F89B-8F40-9401-2C9C49A20BC6}" type="pres">
      <dgm:prSet presAssocID="{A9A9D6D2-CE22-A049-89B1-8AC53E14E3AF}" presName="gear1srcNode" presStyleLbl="node1" presStyleIdx="0" presStyleCnt="3"/>
      <dgm:spPr/>
    </dgm:pt>
    <dgm:pt modelId="{B358F8E0-5571-744B-8FD9-BA2114CCACA0}" type="pres">
      <dgm:prSet presAssocID="{A9A9D6D2-CE22-A049-89B1-8AC53E14E3AF}" presName="gear1dstNode" presStyleLbl="node1" presStyleIdx="0" presStyleCnt="3"/>
      <dgm:spPr/>
    </dgm:pt>
    <dgm:pt modelId="{6FDA57C7-979D-5846-95E1-39B06F820913}" type="pres">
      <dgm:prSet presAssocID="{052F6BEE-1F19-814F-83E2-D8A891C47B36}" presName="gear2" presStyleLbl="node1" presStyleIdx="1" presStyleCnt="3">
        <dgm:presLayoutVars>
          <dgm:chMax val="1"/>
          <dgm:bulletEnabled val="1"/>
        </dgm:presLayoutVars>
      </dgm:prSet>
      <dgm:spPr/>
    </dgm:pt>
    <dgm:pt modelId="{8596A429-A6D9-8148-8B9F-9D657796ACE2}" type="pres">
      <dgm:prSet presAssocID="{052F6BEE-1F19-814F-83E2-D8A891C47B36}" presName="gear2srcNode" presStyleLbl="node1" presStyleIdx="1" presStyleCnt="3"/>
      <dgm:spPr/>
    </dgm:pt>
    <dgm:pt modelId="{EDD449F5-F61C-0F4C-B616-AE3598E27FF6}" type="pres">
      <dgm:prSet presAssocID="{052F6BEE-1F19-814F-83E2-D8A891C47B36}" presName="gear2dstNode" presStyleLbl="node1" presStyleIdx="1" presStyleCnt="3"/>
      <dgm:spPr/>
    </dgm:pt>
    <dgm:pt modelId="{6ABD3586-6EB2-D940-81B0-DB378938D793}" type="pres">
      <dgm:prSet presAssocID="{D9830083-3213-0A4C-B9EB-9C465808F0FD}" presName="gear3" presStyleLbl="node1" presStyleIdx="2" presStyleCnt="3"/>
      <dgm:spPr/>
    </dgm:pt>
    <dgm:pt modelId="{4A05DD61-168A-0C41-AFD9-AFF3F43C99F5}" type="pres">
      <dgm:prSet presAssocID="{D9830083-3213-0A4C-B9EB-9C465808F0FD}" presName="gear3tx" presStyleLbl="node1" presStyleIdx="2" presStyleCnt="3">
        <dgm:presLayoutVars>
          <dgm:chMax val="1"/>
          <dgm:bulletEnabled val="1"/>
        </dgm:presLayoutVars>
      </dgm:prSet>
      <dgm:spPr/>
    </dgm:pt>
    <dgm:pt modelId="{2CE7167A-C3D1-4743-A506-DD695F865A2B}" type="pres">
      <dgm:prSet presAssocID="{D9830083-3213-0A4C-B9EB-9C465808F0FD}" presName="gear3srcNode" presStyleLbl="node1" presStyleIdx="2" presStyleCnt="3"/>
      <dgm:spPr/>
    </dgm:pt>
    <dgm:pt modelId="{34B45A5B-42FA-034E-A69E-F1FD4EA303D4}" type="pres">
      <dgm:prSet presAssocID="{D9830083-3213-0A4C-B9EB-9C465808F0FD}" presName="gear3dstNode" presStyleLbl="node1" presStyleIdx="2" presStyleCnt="3"/>
      <dgm:spPr/>
    </dgm:pt>
    <dgm:pt modelId="{94EC244D-5B90-084A-BB2B-0E2A365ACD70}" type="pres">
      <dgm:prSet presAssocID="{4D42E9EE-A69E-194F-A5C1-5234808F2EC8}" presName="connector1" presStyleLbl="sibTrans2D1" presStyleIdx="0" presStyleCnt="3"/>
      <dgm:spPr/>
    </dgm:pt>
    <dgm:pt modelId="{4148400D-E2D4-044B-A60F-31D0B079CCD3}" type="pres">
      <dgm:prSet presAssocID="{856C1420-095D-6E42-B2BC-CBFBEEF7A865}" presName="connector2" presStyleLbl="sibTrans2D1" presStyleIdx="1" presStyleCnt="3"/>
      <dgm:spPr/>
    </dgm:pt>
    <dgm:pt modelId="{DF3334A4-B4C7-F142-9290-B26C06F2C7B2}" type="pres">
      <dgm:prSet presAssocID="{4B7F498C-6F98-0840-87BA-25573631756C}" presName="connector3" presStyleLbl="sibTrans2D1" presStyleIdx="2" presStyleCnt="3"/>
      <dgm:spPr/>
    </dgm:pt>
  </dgm:ptLst>
  <dgm:cxnLst>
    <dgm:cxn modelId="{3F945309-49E9-DF46-8FC5-CFB39DA250F1}" type="presOf" srcId="{4D42E9EE-A69E-194F-A5C1-5234808F2EC8}" destId="{94EC244D-5B90-084A-BB2B-0E2A365ACD70}" srcOrd="0" destOrd="0" presId="urn:microsoft.com/office/officeart/2005/8/layout/gear1"/>
    <dgm:cxn modelId="{4561EE22-FCF7-6347-94D4-E20156F33700}" type="presOf" srcId="{D9830083-3213-0A4C-B9EB-9C465808F0FD}" destId="{4A05DD61-168A-0C41-AFD9-AFF3F43C99F5}" srcOrd="1" destOrd="0" presId="urn:microsoft.com/office/officeart/2005/8/layout/gear1"/>
    <dgm:cxn modelId="{50D9DB2D-FB74-A045-AD66-F7BA187084EA}" type="presOf" srcId="{D9830083-3213-0A4C-B9EB-9C465808F0FD}" destId="{2CE7167A-C3D1-4743-A506-DD695F865A2B}" srcOrd="2" destOrd="0" presId="urn:microsoft.com/office/officeart/2005/8/layout/gear1"/>
    <dgm:cxn modelId="{4C700658-5B76-0647-BBF7-6AEA1DE261F1}" type="presOf" srcId="{9864D520-C77B-7543-B071-B62E32FE431F}" destId="{E86D0FDA-8750-664E-9DDB-19199191CCA0}" srcOrd="0" destOrd="0" presId="urn:microsoft.com/office/officeart/2005/8/layout/gear1"/>
    <dgm:cxn modelId="{30483B78-F47C-D84A-96D2-1B0E15D04AE3}" type="presOf" srcId="{052F6BEE-1F19-814F-83E2-D8A891C47B36}" destId="{EDD449F5-F61C-0F4C-B616-AE3598E27FF6}" srcOrd="2" destOrd="0" presId="urn:microsoft.com/office/officeart/2005/8/layout/gear1"/>
    <dgm:cxn modelId="{B43F2B88-CA9E-494C-84D6-9147828809BF}" type="presOf" srcId="{856C1420-095D-6E42-B2BC-CBFBEEF7A865}" destId="{4148400D-E2D4-044B-A60F-31D0B079CCD3}" srcOrd="0" destOrd="0" presId="urn:microsoft.com/office/officeart/2005/8/layout/gear1"/>
    <dgm:cxn modelId="{B8EAAF8B-F61E-004D-99A5-F5EF81821406}" type="presOf" srcId="{A9A9D6D2-CE22-A049-89B1-8AC53E14E3AF}" destId="{1FD88030-95C0-5647-915B-6C8EFAB82C22}" srcOrd="0" destOrd="0" presId="urn:microsoft.com/office/officeart/2005/8/layout/gear1"/>
    <dgm:cxn modelId="{F4011E8E-700E-3C45-AD67-641BA41B4DF5}" type="presOf" srcId="{052F6BEE-1F19-814F-83E2-D8A891C47B36}" destId="{8596A429-A6D9-8148-8B9F-9D657796ACE2}" srcOrd="1" destOrd="0" presId="urn:microsoft.com/office/officeart/2005/8/layout/gear1"/>
    <dgm:cxn modelId="{43749090-12A3-C04C-95A4-EFC649F7CC0B}" srcId="{9864D520-C77B-7543-B071-B62E32FE431F}" destId="{A9A9D6D2-CE22-A049-89B1-8AC53E14E3AF}" srcOrd="0" destOrd="0" parTransId="{3E065854-D385-F444-966D-5CD24D19F5F6}" sibTransId="{4D42E9EE-A69E-194F-A5C1-5234808F2EC8}"/>
    <dgm:cxn modelId="{332D60A8-F4C6-484E-8696-CB99C6163F08}" type="presOf" srcId="{A9A9D6D2-CE22-A049-89B1-8AC53E14E3AF}" destId="{B358F8E0-5571-744B-8FD9-BA2114CCACA0}" srcOrd="2" destOrd="0" presId="urn:microsoft.com/office/officeart/2005/8/layout/gear1"/>
    <dgm:cxn modelId="{3ADED2AC-52DE-2440-B6B5-409A7DFC44F1}" type="presOf" srcId="{D9830083-3213-0A4C-B9EB-9C465808F0FD}" destId="{6ABD3586-6EB2-D940-81B0-DB378938D793}" srcOrd="0" destOrd="0" presId="urn:microsoft.com/office/officeart/2005/8/layout/gear1"/>
    <dgm:cxn modelId="{09CC16D1-0C00-734A-B0E4-F4C836ACC60F}" type="presOf" srcId="{052F6BEE-1F19-814F-83E2-D8A891C47B36}" destId="{6FDA57C7-979D-5846-95E1-39B06F820913}" srcOrd="0" destOrd="0" presId="urn:microsoft.com/office/officeart/2005/8/layout/gear1"/>
    <dgm:cxn modelId="{6021BCD4-DD5D-4F4B-A19B-05286D144E27}" type="presOf" srcId="{4B7F498C-6F98-0840-87BA-25573631756C}" destId="{DF3334A4-B4C7-F142-9290-B26C06F2C7B2}" srcOrd="0" destOrd="0" presId="urn:microsoft.com/office/officeart/2005/8/layout/gear1"/>
    <dgm:cxn modelId="{F9315EDC-CCCE-1E49-A793-B6294E57723B}" srcId="{9864D520-C77B-7543-B071-B62E32FE431F}" destId="{052F6BEE-1F19-814F-83E2-D8A891C47B36}" srcOrd="1" destOrd="0" parTransId="{07C4A33B-26F6-BD41-9E98-4B29D28C1BE8}" sibTransId="{856C1420-095D-6E42-B2BC-CBFBEEF7A865}"/>
    <dgm:cxn modelId="{9BFEE5DF-2EA8-0740-B95A-47184A494014}" srcId="{9864D520-C77B-7543-B071-B62E32FE431F}" destId="{D9830083-3213-0A4C-B9EB-9C465808F0FD}" srcOrd="2" destOrd="0" parTransId="{67E1E6B6-7C11-A54F-93C3-8780386C4AF2}" sibTransId="{4B7F498C-6F98-0840-87BA-25573631756C}"/>
    <dgm:cxn modelId="{BF4860F0-C681-0245-BE0D-BD0417CC0315}" type="presOf" srcId="{A9A9D6D2-CE22-A049-89B1-8AC53E14E3AF}" destId="{BC191B97-F89B-8F40-9401-2C9C49A20BC6}" srcOrd="1" destOrd="0" presId="urn:microsoft.com/office/officeart/2005/8/layout/gear1"/>
    <dgm:cxn modelId="{A7C1B6F9-9656-A04C-98B3-F4F11DC1BF0B}" type="presOf" srcId="{D9830083-3213-0A4C-B9EB-9C465808F0FD}" destId="{34B45A5B-42FA-034E-A69E-F1FD4EA303D4}" srcOrd="3" destOrd="0" presId="urn:microsoft.com/office/officeart/2005/8/layout/gear1"/>
    <dgm:cxn modelId="{FC258ACF-5538-0B48-BEDE-274B8A3B86C1}" type="presParOf" srcId="{E86D0FDA-8750-664E-9DDB-19199191CCA0}" destId="{1FD88030-95C0-5647-915B-6C8EFAB82C22}" srcOrd="0" destOrd="0" presId="urn:microsoft.com/office/officeart/2005/8/layout/gear1"/>
    <dgm:cxn modelId="{764307A7-51EE-9046-B433-542AEC5C83BD}" type="presParOf" srcId="{E86D0FDA-8750-664E-9DDB-19199191CCA0}" destId="{BC191B97-F89B-8F40-9401-2C9C49A20BC6}" srcOrd="1" destOrd="0" presId="urn:microsoft.com/office/officeart/2005/8/layout/gear1"/>
    <dgm:cxn modelId="{70B0B116-2E93-DA42-8F78-4E716D112810}" type="presParOf" srcId="{E86D0FDA-8750-664E-9DDB-19199191CCA0}" destId="{B358F8E0-5571-744B-8FD9-BA2114CCACA0}" srcOrd="2" destOrd="0" presId="urn:microsoft.com/office/officeart/2005/8/layout/gear1"/>
    <dgm:cxn modelId="{38B76A3B-5BFB-884F-98DB-8D13BF704DF2}" type="presParOf" srcId="{E86D0FDA-8750-664E-9DDB-19199191CCA0}" destId="{6FDA57C7-979D-5846-95E1-39B06F820913}" srcOrd="3" destOrd="0" presId="urn:microsoft.com/office/officeart/2005/8/layout/gear1"/>
    <dgm:cxn modelId="{F6BA84C1-0001-F34F-93E6-BBD0ED3B1E50}" type="presParOf" srcId="{E86D0FDA-8750-664E-9DDB-19199191CCA0}" destId="{8596A429-A6D9-8148-8B9F-9D657796ACE2}" srcOrd="4" destOrd="0" presId="urn:microsoft.com/office/officeart/2005/8/layout/gear1"/>
    <dgm:cxn modelId="{26F97B12-CA98-3246-B5F1-4A9A612DB360}" type="presParOf" srcId="{E86D0FDA-8750-664E-9DDB-19199191CCA0}" destId="{EDD449F5-F61C-0F4C-B616-AE3598E27FF6}" srcOrd="5" destOrd="0" presId="urn:microsoft.com/office/officeart/2005/8/layout/gear1"/>
    <dgm:cxn modelId="{9F4648CD-F5D3-0044-8FC0-449953E16853}" type="presParOf" srcId="{E86D0FDA-8750-664E-9DDB-19199191CCA0}" destId="{6ABD3586-6EB2-D940-81B0-DB378938D793}" srcOrd="6" destOrd="0" presId="urn:microsoft.com/office/officeart/2005/8/layout/gear1"/>
    <dgm:cxn modelId="{DB540490-0482-1549-BDDB-85D86F65732E}" type="presParOf" srcId="{E86D0FDA-8750-664E-9DDB-19199191CCA0}" destId="{4A05DD61-168A-0C41-AFD9-AFF3F43C99F5}" srcOrd="7" destOrd="0" presId="urn:microsoft.com/office/officeart/2005/8/layout/gear1"/>
    <dgm:cxn modelId="{628A8352-F8F4-C345-A1EB-F791B738011E}" type="presParOf" srcId="{E86D0FDA-8750-664E-9DDB-19199191CCA0}" destId="{2CE7167A-C3D1-4743-A506-DD695F865A2B}" srcOrd="8" destOrd="0" presId="urn:microsoft.com/office/officeart/2005/8/layout/gear1"/>
    <dgm:cxn modelId="{4B844E3B-2049-AF4F-8DA9-7012E71EA293}" type="presParOf" srcId="{E86D0FDA-8750-664E-9DDB-19199191CCA0}" destId="{34B45A5B-42FA-034E-A69E-F1FD4EA303D4}" srcOrd="9" destOrd="0" presId="urn:microsoft.com/office/officeart/2005/8/layout/gear1"/>
    <dgm:cxn modelId="{22621B3C-750B-9E41-8E88-CCE6328EC7EC}" type="presParOf" srcId="{E86D0FDA-8750-664E-9DDB-19199191CCA0}" destId="{94EC244D-5B90-084A-BB2B-0E2A365ACD70}" srcOrd="10" destOrd="0" presId="urn:microsoft.com/office/officeart/2005/8/layout/gear1"/>
    <dgm:cxn modelId="{C73E6957-1B0A-7E4A-B9A2-84338B11AB9A}" type="presParOf" srcId="{E86D0FDA-8750-664E-9DDB-19199191CCA0}" destId="{4148400D-E2D4-044B-A60F-31D0B079CCD3}" srcOrd="11" destOrd="0" presId="urn:microsoft.com/office/officeart/2005/8/layout/gear1"/>
    <dgm:cxn modelId="{05B3D805-CCD0-D742-8BED-EADD7916BA8E}" type="presParOf" srcId="{E86D0FDA-8750-664E-9DDB-19199191CCA0}" destId="{DF3334A4-B4C7-F142-9290-B26C06F2C7B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4D520-C77B-7543-B071-B62E32FE431F}" type="doc">
      <dgm:prSet loTypeId="urn:microsoft.com/office/officeart/2005/8/layout/gear1" loCatId="" qsTypeId="urn:microsoft.com/office/officeart/2005/8/quickstyle/simple1" qsCatId="simple" csTypeId="urn:microsoft.com/office/officeart/2005/8/colors/accent1_2" csCatId="accent1" phldr="1"/>
      <dgm:spPr/>
    </dgm:pt>
    <dgm:pt modelId="{A9A9D6D2-CE22-A049-89B1-8AC53E14E3AF}">
      <dgm:prSet phldrT="[Text]"/>
      <dgm:spPr>
        <a:solidFill>
          <a:schemeClr val="bg1">
            <a:lumMod val="75000"/>
          </a:schemeClr>
        </a:solidFill>
      </dgm:spPr>
      <dgm:t>
        <a:bodyPr/>
        <a:lstStyle/>
        <a:p>
          <a:r>
            <a:rPr lang="en-US" dirty="0"/>
            <a:t>Wellbeing </a:t>
          </a:r>
        </a:p>
      </dgm:t>
    </dgm:pt>
    <dgm:pt modelId="{3E065854-D385-F444-966D-5CD24D19F5F6}" type="parTrans" cxnId="{43749090-12A3-C04C-95A4-EFC649F7CC0B}">
      <dgm:prSet/>
      <dgm:spPr/>
      <dgm:t>
        <a:bodyPr/>
        <a:lstStyle/>
        <a:p>
          <a:endParaRPr lang="en-US"/>
        </a:p>
      </dgm:t>
    </dgm:pt>
    <dgm:pt modelId="{4D42E9EE-A69E-194F-A5C1-5234808F2EC8}" type="sibTrans" cxnId="{43749090-12A3-C04C-95A4-EFC649F7CC0B}">
      <dgm:prSet/>
      <dgm:spPr/>
      <dgm:t>
        <a:bodyPr/>
        <a:lstStyle/>
        <a:p>
          <a:endParaRPr lang="en-US"/>
        </a:p>
      </dgm:t>
    </dgm:pt>
    <dgm:pt modelId="{052F6BEE-1F19-814F-83E2-D8A891C47B36}">
      <dgm:prSet phldrT="[Text]"/>
      <dgm:spPr>
        <a:solidFill>
          <a:schemeClr val="bg1">
            <a:lumMod val="75000"/>
          </a:schemeClr>
        </a:solidFill>
      </dgm:spPr>
      <dgm:t>
        <a:bodyPr/>
        <a:lstStyle/>
        <a:p>
          <a:r>
            <a:rPr lang="en-US" dirty="0"/>
            <a:t>Connection</a:t>
          </a:r>
        </a:p>
      </dgm:t>
    </dgm:pt>
    <dgm:pt modelId="{07C4A33B-26F6-BD41-9E98-4B29D28C1BE8}" type="parTrans" cxnId="{F9315EDC-CCCE-1E49-A793-B6294E57723B}">
      <dgm:prSet/>
      <dgm:spPr/>
      <dgm:t>
        <a:bodyPr/>
        <a:lstStyle/>
        <a:p>
          <a:endParaRPr lang="en-US"/>
        </a:p>
      </dgm:t>
    </dgm:pt>
    <dgm:pt modelId="{856C1420-095D-6E42-B2BC-CBFBEEF7A865}" type="sibTrans" cxnId="{F9315EDC-CCCE-1E49-A793-B6294E57723B}">
      <dgm:prSet/>
      <dgm:spPr/>
      <dgm:t>
        <a:bodyPr/>
        <a:lstStyle/>
        <a:p>
          <a:endParaRPr lang="en-US"/>
        </a:p>
      </dgm:t>
    </dgm:pt>
    <dgm:pt modelId="{D9830083-3213-0A4C-B9EB-9C465808F0FD}">
      <dgm:prSet phldrT="[Text]"/>
      <dgm:spPr>
        <a:solidFill>
          <a:srgbClr val="0070C0"/>
        </a:solidFill>
      </dgm:spPr>
      <dgm:t>
        <a:bodyPr/>
        <a:lstStyle/>
        <a:p>
          <a:r>
            <a:rPr lang="en-US" dirty="0"/>
            <a:t>Culture</a:t>
          </a:r>
        </a:p>
      </dgm:t>
    </dgm:pt>
    <dgm:pt modelId="{67E1E6B6-7C11-A54F-93C3-8780386C4AF2}" type="parTrans" cxnId="{9BFEE5DF-2EA8-0740-B95A-47184A494014}">
      <dgm:prSet/>
      <dgm:spPr/>
      <dgm:t>
        <a:bodyPr/>
        <a:lstStyle/>
        <a:p>
          <a:endParaRPr lang="en-US"/>
        </a:p>
      </dgm:t>
    </dgm:pt>
    <dgm:pt modelId="{4B7F498C-6F98-0840-87BA-25573631756C}" type="sibTrans" cxnId="{9BFEE5DF-2EA8-0740-B95A-47184A494014}">
      <dgm:prSet/>
      <dgm:spPr/>
      <dgm:t>
        <a:bodyPr/>
        <a:lstStyle/>
        <a:p>
          <a:endParaRPr lang="en-US"/>
        </a:p>
      </dgm:t>
    </dgm:pt>
    <dgm:pt modelId="{E86D0FDA-8750-664E-9DDB-19199191CCA0}" type="pres">
      <dgm:prSet presAssocID="{9864D520-C77B-7543-B071-B62E32FE431F}" presName="composite" presStyleCnt="0">
        <dgm:presLayoutVars>
          <dgm:chMax val="3"/>
          <dgm:animLvl val="lvl"/>
          <dgm:resizeHandles val="exact"/>
        </dgm:presLayoutVars>
      </dgm:prSet>
      <dgm:spPr/>
    </dgm:pt>
    <dgm:pt modelId="{1FD88030-95C0-5647-915B-6C8EFAB82C22}" type="pres">
      <dgm:prSet presAssocID="{A9A9D6D2-CE22-A049-89B1-8AC53E14E3AF}" presName="gear1" presStyleLbl="node1" presStyleIdx="0" presStyleCnt="3">
        <dgm:presLayoutVars>
          <dgm:chMax val="1"/>
          <dgm:bulletEnabled val="1"/>
        </dgm:presLayoutVars>
      </dgm:prSet>
      <dgm:spPr/>
    </dgm:pt>
    <dgm:pt modelId="{BC191B97-F89B-8F40-9401-2C9C49A20BC6}" type="pres">
      <dgm:prSet presAssocID="{A9A9D6D2-CE22-A049-89B1-8AC53E14E3AF}" presName="gear1srcNode" presStyleLbl="node1" presStyleIdx="0" presStyleCnt="3"/>
      <dgm:spPr/>
    </dgm:pt>
    <dgm:pt modelId="{B358F8E0-5571-744B-8FD9-BA2114CCACA0}" type="pres">
      <dgm:prSet presAssocID="{A9A9D6D2-CE22-A049-89B1-8AC53E14E3AF}" presName="gear1dstNode" presStyleLbl="node1" presStyleIdx="0" presStyleCnt="3"/>
      <dgm:spPr/>
    </dgm:pt>
    <dgm:pt modelId="{6FDA57C7-979D-5846-95E1-39B06F820913}" type="pres">
      <dgm:prSet presAssocID="{052F6BEE-1F19-814F-83E2-D8A891C47B36}" presName="gear2" presStyleLbl="node1" presStyleIdx="1" presStyleCnt="3">
        <dgm:presLayoutVars>
          <dgm:chMax val="1"/>
          <dgm:bulletEnabled val="1"/>
        </dgm:presLayoutVars>
      </dgm:prSet>
      <dgm:spPr/>
    </dgm:pt>
    <dgm:pt modelId="{8596A429-A6D9-8148-8B9F-9D657796ACE2}" type="pres">
      <dgm:prSet presAssocID="{052F6BEE-1F19-814F-83E2-D8A891C47B36}" presName="gear2srcNode" presStyleLbl="node1" presStyleIdx="1" presStyleCnt="3"/>
      <dgm:spPr/>
    </dgm:pt>
    <dgm:pt modelId="{EDD449F5-F61C-0F4C-B616-AE3598E27FF6}" type="pres">
      <dgm:prSet presAssocID="{052F6BEE-1F19-814F-83E2-D8A891C47B36}" presName="gear2dstNode" presStyleLbl="node1" presStyleIdx="1" presStyleCnt="3"/>
      <dgm:spPr/>
    </dgm:pt>
    <dgm:pt modelId="{6ABD3586-6EB2-D940-81B0-DB378938D793}" type="pres">
      <dgm:prSet presAssocID="{D9830083-3213-0A4C-B9EB-9C465808F0FD}" presName="gear3" presStyleLbl="node1" presStyleIdx="2" presStyleCnt="3"/>
      <dgm:spPr/>
    </dgm:pt>
    <dgm:pt modelId="{4A05DD61-168A-0C41-AFD9-AFF3F43C99F5}" type="pres">
      <dgm:prSet presAssocID="{D9830083-3213-0A4C-B9EB-9C465808F0FD}" presName="gear3tx" presStyleLbl="node1" presStyleIdx="2" presStyleCnt="3">
        <dgm:presLayoutVars>
          <dgm:chMax val="1"/>
          <dgm:bulletEnabled val="1"/>
        </dgm:presLayoutVars>
      </dgm:prSet>
      <dgm:spPr/>
    </dgm:pt>
    <dgm:pt modelId="{2CE7167A-C3D1-4743-A506-DD695F865A2B}" type="pres">
      <dgm:prSet presAssocID="{D9830083-3213-0A4C-B9EB-9C465808F0FD}" presName="gear3srcNode" presStyleLbl="node1" presStyleIdx="2" presStyleCnt="3"/>
      <dgm:spPr/>
    </dgm:pt>
    <dgm:pt modelId="{34B45A5B-42FA-034E-A69E-F1FD4EA303D4}" type="pres">
      <dgm:prSet presAssocID="{D9830083-3213-0A4C-B9EB-9C465808F0FD}" presName="gear3dstNode" presStyleLbl="node1" presStyleIdx="2" presStyleCnt="3"/>
      <dgm:spPr/>
    </dgm:pt>
    <dgm:pt modelId="{94EC244D-5B90-084A-BB2B-0E2A365ACD70}" type="pres">
      <dgm:prSet presAssocID="{4D42E9EE-A69E-194F-A5C1-5234808F2EC8}" presName="connector1" presStyleLbl="sibTrans2D1" presStyleIdx="0" presStyleCnt="3"/>
      <dgm:spPr/>
    </dgm:pt>
    <dgm:pt modelId="{4148400D-E2D4-044B-A60F-31D0B079CCD3}" type="pres">
      <dgm:prSet presAssocID="{856C1420-095D-6E42-B2BC-CBFBEEF7A865}" presName="connector2" presStyleLbl="sibTrans2D1" presStyleIdx="1" presStyleCnt="3"/>
      <dgm:spPr/>
    </dgm:pt>
    <dgm:pt modelId="{DF3334A4-B4C7-F142-9290-B26C06F2C7B2}" type="pres">
      <dgm:prSet presAssocID="{4B7F498C-6F98-0840-87BA-25573631756C}" presName="connector3" presStyleLbl="sibTrans2D1" presStyleIdx="2" presStyleCnt="3"/>
      <dgm:spPr/>
    </dgm:pt>
  </dgm:ptLst>
  <dgm:cxnLst>
    <dgm:cxn modelId="{3F945309-49E9-DF46-8FC5-CFB39DA250F1}" type="presOf" srcId="{4D42E9EE-A69E-194F-A5C1-5234808F2EC8}" destId="{94EC244D-5B90-084A-BB2B-0E2A365ACD70}" srcOrd="0" destOrd="0" presId="urn:microsoft.com/office/officeart/2005/8/layout/gear1"/>
    <dgm:cxn modelId="{4561EE22-FCF7-6347-94D4-E20156F33700}" type="presOf" srcId="{D9830083-3213-0A4C-B9EB-9C465808F0FD}" destId="{4A05DD61-168A-0C41-AFD9-AFF3F43C99F5}" srcOrd="1" destOrd="0" presId="urn:microsoft.com/office/officeart/2005/8/layout/gear1"/>
    <dgm:cxn modelId="{50D9DB2D-FB74-A045-AD66-F7BA187084EA}" type="presOf" srcId="{D9830083-3213-0A4C-B9EB-9C465808F0FD}" destId="{2CE7167A-C3D1-4743-A506-DD695F865A2B}" srcOrd="2" destOrd="0" presId="urn:microsoft.com/office/officeart/2005/8/layout/gear1"/>
    <dgm:cxn modelId="{4C700658-5B76-0647-BBF7-6AEA1DE261F1}" type="presOf" srcId="{9864D520-C77B-7543-B071-B62E32FE431F}" destId="{E86D0FDA-8750-664E-9DDB-19199191CCA0}" srcOrd="0" destOrd="0" presId="urn:microsoft.com/office/officeart/2005/8/layout/gear1"/>
    <dgm:cxn modelId="{30483B78-F47C-D84A-96D2-1B0E15D04AE3}" type="presOf" srcId="{052F6BEE-1F19-814F-83E2-D8A891C47B36}" destId="{EDD449F5-F61C-0F4C-B616-AE3598E27FF6}" srcOrd="2" destOrd="0" presId="urn:microsoft.com/office/officeart/2005/8/layout/gear1"/>
    <dgm:cxn modelId="{B43F2B88-CA9E-494C-84D6-9147828809BF}" type="presOf" srcId="{856C1420-095D-6E42-B2BC-CBFBEEF7A865}" destId="{4148400D-E2D4-044B-A60F-31D0B079CCD3}" srcOrd="0" destOrd="0" presId="urn:microsoft.com/office/officeart/2005/8/layout/gear1"/>
    <dgm:cxn modelId="{B8EAAF8B-F61E-004D-99A5-F5EF81821406}" type="presOf" srcId="{A9A9D6D2-CE22-A049-89B1-8AC53E14E3AF}" destId="{1FD88030-95C0-5647-915B-6C8EFAB82C22}" srcOrd="0" destOrd="0" presId="urn:microsoft.com/office/officeart/2005/8/layout/gear1"/>
    <dgm:cxn modelId="{F4011E8E-700E-3C45-AD67-641BA41B4DF5}" type="presOf" srcId="{052F6BEE-1F19-814F-83E2-D8A891C47B36}" destId="{8596A429-A6D9-8148-8B9F-9D657796ACE2}" srcOrd="1" destOrd="0" presId="urn:microsoft.com/office/officeart/2005/8/layout/gear1"/>
    <dgm:cxn modelId="{43749090-12A3-C04C-95A4-EFC649F7CC0B}" srcId="{9864D520-C77B-7543-B071-B62E32FE431F}" destId="{A9A9D6D2-CE22-A049-89B1-8AC53E14E3AF}" srcOrd="0" destOrd="0" parTransId="{3E065854-D385-F444-966D-5CD24D19F5F6}" sibTransId="{4D42E9EE-A69E-194F-A5C1-5234808F2EC8}"/>
    <dgm:cxn modelId="{332D60A8-F4C6-484E-8696-CB99C6163F08}" type="presOf" srcId="{A9A9D6D2-CE22-A049-89B1-8AC53E14E3AF}" destId="{B358F8E0-5571-744B-8FD9-BA2114CCACA0}" srcOrd="2" destOrd="0" presId="urn:microsoft.com/office/officeart/2005/8/layout/gear1"/>
    <dgm:cxn modelId="{3ADED2AC-52DE-2440-B6B5-409A7DFC44F1}" type="presOf" srcId="{D9830083-3213-0A4C-B9EB-9C465808F0FD}" destId="{6ABD3586-6EB2-D940-81B0-DB378938D793}" srcOrd="0" destOrd="0" presId="urn:microsoft.com/office/officeart/2005/8/layout/gear1"/>
    <dgm:cxn modelId="{09CC16D1-0C00-734A-B0E4-F4C836ACC60F}" type="presOf" srcId="{052F6BEE-1F19-814F-83E2-D8A891C47B36}" destId="{6FDA57C7-979D-5846-95E1-39B06F820913}" srcOrd="0" destOrd="0" presId="urn:microsoft.com/office/officeart/2005/8/layout/gear1"/>
    <dgm:cxn modelId="{6021BCD4-DD5D-4F4B-A19B-05286D144E27}" type="presOf" srcId="{4B7F498C-6F98-0840-87BA-25573631756C}" destId="{DF3334A4-B4C7-F142-9290-B26C06F2C7B2}" srcOrd="0" destOrd="0" presId="urn:microsoft.com/office/officeart/2005/8/layout/gear1"/>
    <dgm:cxn modelId="{F9315EDC-CCCE-1E49-A793-B6294E57723B}" srcId="{9864D520-C77B-7543-B071-B62E32FE431F}" destId="{052F6BEE-1F19-814F-83E2-D8A891C47B36}" srcOrd="1" destOrd="0" parTransId="{07C4A33B-26F6-BD41-9E98-4B29D28C1BE8}" sibTransId="{856C1420-095D-6E42-B2BC-CBFBEEF7A865}"/>
    <dgm:cxn modelId="{9BFEE5DF-2EA8-0740-B95A-47184A494014}" srcId="{9864D520-C77B-7543-B071-B62E32FE431F}" destId="{D9830083-3213-0A4C-B9EB-9C465808F0FD}" srcOrd="2" destOrd="0" parTransId="{67E1E6B6-7C11-A54F-93C3-8780386C4AF2}" sibTransId="{4B7F498C-6F98-0840-87BA-25573631756C}"/>
    <dgm:cxn modelId="{BF4860F0-C681-0245-BE0D-BD0417CC0315}" type="presOf" srcId="{A9A9D6D2-CE22-A049-89B1-8AC53E14E3AF}" destId="{BC191B97-F89B-8F40-9401-2C9C49A20BC6}" srcOrd="1" destOrd="0" presId="urn:microsoft.com/office/officeart/2005/8/layout/gear1"/>
    <dgm:cxn modelId="{A7C1B6F9-9656-A04C-98B3-F4F11DC1BF0B}" type="presOf" srcId="{D9830083-3213-0A4C-B9EB-9C465808F0FD}" destId="{34B45A5B-42FA-034E-A69E-F1FD4EA303D4}" srcOrd="3" destOrd="0" presId="urn:microsoft.com/office/officeart/2005/8/layout/gear1"/>
    <dgm:cxn modelId="{FC258ACF-5538-0B48-BEDE-274B8A3B86C1}" type="presParOf" srcId="{E86D0FDA-8750-664E-9DDB-19199191CCA0}" destId="{1FD88030-95C0-5647-915B-6C8EFAB82C22}" srcOrd="0" destOrd="0" presId="urn:microsoft.com/office/officeart/2005/8/layout/gear1"/>
    <dgm:cxn modelId="{764307A7-51EE-9046-B433-542AEC5C83BD}" type="presParOf" srcId="{E86D0FDA-8750-664E-9DDB-19199191CCA0}" destId="{BC191B97-F89B-8F40-9401-2C9C49A20BC6}" srcOrd="1" destOrd="0" presId="urn:microsoft.com/office/officeart/2005/8/layout/gear1"/>
    <dgm:cxn modelId="{70B0B116-2E93-DA42-8F78-4E716D112810}" type="presParOf" srcId="{E86D0FDA-8750-664E-9DDB-19199191CCA0}" destId="{B358F8E0-5571-744B-8FD9-BA2114CCACA0}" srcOrd="2" destOrd="0" presId="urn:microsoft.com/office/officeart/2005/8/layout/gear1"/>
    <dgm:cxn modelId="{38B76A3B-5BFB-884F-98DB-8D13BF704DF2}" type="presParOf" srcId="{E86D0FDA-8750-664E-9DDB-19199191CCA0}" destId="{6FDA57C7-979D-5846-95E1-39B06F820913}" srcOrd="3" destOrd="0" presId="urn:microsoft.com/office/officeart/2005/8/layout/gear1"/>
    <dgm:cxn modelId="{F6BA84C1-0001-F34F-93E6-BBD0ED3B1E50}" type="presParOf" srcId="{E86D0FDA-8750-664E-9DDB-19199191CCA0}" destId="{8596A429-A6D9-8148-8B9F-9D657796ACE2}" srcOrd="4" destOrd="0" presId="urn:microsoft.com/office/officeart/2005/8/layout/gear1"/>
    <dgm:cxn modelId="{26F97B12-CA98-3246-B5F1-4A9A612DB360}" type="presParOf" srcId="{E86D0FDA-8750-664E-9DDB-19199191CCA0}" destId="{EDD449F5-F61C-0F4C-B616-AE3598E27FF6}" srcOrd="5" destOrd="0" presId="urn:microsoft.com/office/officeart/2005/8/layout/gear1"/>
    <dgm:cxn modelId="{9F4648CD-F5D3-0044-8FC0-449953E16853}" type="presParOf" srcId="{E86D0FDA-8750-664E-9DDB-19199191CCA0}" destId="{6ABD3586-6EB2-D940-81B0-DB378938D793}" srcOrd="6" destOrd="0" presId="urn:microsoft.com/office/officeart/2005/8/layout/gear1"/>
    <dgm:cxn modelId="{DB540490-0482-1549-BDDB-85D86F65732E}" type="presParOf" srcId="{E86D0FDA-8750-664E-9DDB-19199191CCA0}" destId="{4A05DD61-168A-0C41-AFD9-AFF3F43C99F5}" srcOrd="7" destOrd="0" presId="urn:microsoft.com/office/officeart/2005/8/layout/gear1"/>
    <dgm:cxn modelId="{628A8352-F8F4-C345-A1EB-F791B738011E}" type="presParOf" srcId="{E86D0FDA-8750-664E-9DDB-19199191CCA0}" destId="{2CE7167A-C3D1-4743-A506-DD695F865A2B}" srcOrd="8" destOrd="0" presId="urn:microsoft.com/office/officeart/2005/8/layout/gear1"/>
    <dgm:cxn modelId="{4B844E3B-2049-AF4F-8DA9-7012E71EA293}" type="presParOf" srcId="{E86D0FDA-8750-664E-9DDB-19199191CCA0}" destId="{34B45A5B-42FA-034E-A69E-F1FD4EA303D4}" srcOrd="9" destOrd="0" presId="urn:microsoft.com/office/officeart/2005/8/layout/gear1"/>
    <dgm:cxn modelId="{22621B3C-750B-9E41-8E88-CCE6328EC7EC}" type="presParOf" srcId="{E86D0FDA-8750-664E-9DDB-19199191CCA0}" destId="{94EC244D-5B90-084A-BB2B-0E2A365ACD70}" srcOrd="10" destOrd="0" presId="urn:microsoft.com/office/officeart/2005/8/layout/gear1"/>
    <dgm:cxn modelId="{C73E6957-1B0A-7E4A-B9A2-84338B11AB9A}" type="presParOf" srcId="{E86D0FDA-8750-664E-9DDB-19199191CCA0}" destId="{4148400D-E2D4-044B-A60F-31D0B079CCD3}" srcOrd="11" destOrd="0" presId="urn:microsoft.com/office/officeart/2005/8/layout/gear1"/>
    <dgm:cxn modelId="{05B3D805-CCD0-D742-8BED-EADD7916BA8E}" type="presParOf" srcId="{E86D0FDA-8750-664E-9DDB-19199191CCA0}" destId="{DF3334A4-B4C7-F142-9290-B26C06F2C7B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4D520-C77B-7543-B071-B62E32FE431F}" type="doc">
      <dgm:prSet loTypeId="urn:microsoft.com/office/officeart/2005/8/layout/gear1" loCatId="" qsTypeId="urn:microsoft.com/office/officeart/2005/8/quickstyle/simple1" qsCatId="simple" csTypeId="urn:microsoft.com/office/officeart/2005/8/colors/accent1_2" csCatId="accent1" phldr="1"/>
      <dgm:spPr/>
    </dgm:pt>
    <dgm:pt modelId="{A9A9D6D2-CE22-A049-89B1-8AC53E14E3AF}">
      <dgm:prSet phldrT="[Text]"/>
      <dgm:spPr>
        <a:solidFill>
          <a:schemeClr val="bg1">
            <a:lumMod val="75000"/>
          </a:schemeClr>
        </a:solidFill>
      </dgm:spPr>
      <dgm:t>
        <a:bodyPr/>
        <a:lstStyle/>
        <a:p>
          <a:r>
            <a:rPr lang="en-US" dirty="0"/>
            <a:t>Wellbeing </a:t>
          </a:r>
        </a:p>
      </dgm:t>
    </dgm:pt>
    <dgm:pt modelId="{3E065854-D385-F444-966D-5CD24D19F5F6}" type="parTrans" cxnId="{43749090-12A3-C04C-95A4-EFC649F7CC0B}">
      <dgm:prSet/>
      <dgm:spPr/>
      <dgm:t>
        <a:bodyPr/>
        <a:lstStyle/>
        <a:p>
          <a:endParaRPr lang="en-US"/>
        </a:p>
      </dgm:t>
    </dgm:pt>
    <dgm:pt modelId="{4D42E9EE-A69E-194F-A5C1-5234808F2EC8}" type="sibTrans" cxnId="{43749090-12A3-C04C-95A4-EFC649F7CC0B}">
      <dgm:prSet/>
      <dgm:spPr/>
      <dgm:t>
        <a:bodyPr/>
        <a:lstStyle/>
        <a:p>
          <a:endParaRPr lang="en-US"/>
        </a:p>
      </dgm:t>
    </dgm:pt>
    <dgm:pt modelId="{052F6BEE-1F19-814F-83E2-D8A891C47B36}">
      <dgm:prSet phldrT="[Text]" custT="1"/>
      <dgm:spPr>
        <a:solidFill>
          <a:srgbClr val="0070C0"/>
        </a:solidFill>
      </dgm:spPr>
      <dgm:t>
        <a:bodyPr/>
        <a:lstStyle/>
        <a:p>
          <a:r>
            <a:rPr lang="en-US" sz="1400" b="1" dirty="0"/>
            <a:t>Connection</a:t>
          </a:r>
        </a:p>
      </dgm:t>
    </dgm:pt>
    <dgm:pt modelId="{07C4A33B-26F6-BD41-9E98-4B29D28C1BE8}" type="parTrans" cxnId="{F9315EDC-CCCE-1E49-A793-B6294E57723B}">
      <dgm:prSet/>
      <dgm:spPr/>
      <dgm:t>
        <a:bodyPr/>
        <a:lstStyle/>
        <a:p>
          <a:endParaRPr lang="en-US"/>
        </a:p>
      </dgm:t>
    </dgm:pt>
    <dgm:pt modelId="{856C1420-095D-6E42-B2BC-CBFBEEF7A865}" type="sibTrans" cxnId="{F9315EDC-CCCE-1E49-A793-B6294E57723B}">
      <dgm:prSet/>
      <dgm:spPr/>
      <dgm:t>
        <a:bodyPr/>
        <a:lstStyle/>
        <a:p>
          <a:endParaRPr lang="en-US"/>
        </a:p>
      </dgm:t>
    </dgm:pt>
    <dgm:pt modelId="{D9830083-3213-0A4C-B9EB-9C465808F0FD}">
      <dgm:prSet phldrT="[Text]"/>
      <dgm:spPr>
        <a:solidFill>
          <a:schemeClr val="bg1">
            <a:lumMod val="75000"/>
          </a:schemeClr>
        </a:solidFill>
      </dgm:spPr>
      <dgm:t>
        <a:bodyPr/>
        <a:lstStyle/>
        <a:p>
          <a:r>
            <a:rPr lang="en-US" dirty="0"/>
            <a:t>Culture</a:t>
          </a:r>
        </a:p>
      </dgm:t>
    </dgm:pt>
    <dgm:pt modelId="{67E1E6B6-7C11-A54F-93C3-8780386C4AF2}" type="parTrans" cxnId="{9BFEE5DF-2EA8-0740-B95A-47184A494014}">
      <dgm:prSet/>
      <dgm:spPr/>
      <dgm:t>
        <a:bodyPr/>
        <a:lstStyle/>
        <a:p>
          <a:endParaRPr lang="en-US"/>
        </a:p>
      </dgm:t>
    </dgm:pt>
    <dgm:pt modelId="{4B7F498C-6F98-0840-87BA-25573631756C}" type="sibTrans" cxnId="{9BFEE5DF-2EA8-0740-B95A-47184A494014}">
      <dgm:prSet/>
      <dgm:spPr/>
      <dgm:t>
        <a:bodyPr/>
        <a:lstStyle/>
        <a:p>
          <a:endParaRPr lang="en-US"/>
        </a:p>
      </dgm:t>
    </dgm:pt>
    <dgm:pt modelId="{E86D0FDA-8750-664E-9DDB-19199191CCA0}" type="pres">
      <dgm:prSet presAssocID="{9864D520-C77B-7543-B071-B62E32FE431F}" presName="composite" presStyleCnt="0">
        <dgm:presLayoutVars>
          <dgm:chMax val="3"/>
          <dgm:animLvl val="lvl"/>
          <dgm:resizeHandles val="exact"/>
        </dgm:presLayoutVars>
      </dgm:prSet>
      <dgm:spPr/>
    </dgm:pt>
    <dgm:pt modelId="{1FD88030-95C0-5647-915B-6C8EFAB82C22}" type="pres">
      <dgm:prSet presAssocID="{A9A9D6D2-CE22-A049-89B1-8AC53E14E3AF}" presName="gear1" presStyleLbl="node1" presStyleIdx="0" presStyleCnt="3">
        <dgm:presLayoutVars>
          <dgm:chMax val="1"/>
          <dgm:bulletEnabled val="1"/>
        </dgm:presLayoutVars>
      </dgm:prSet>
      <dgm:spPr/>
    </dgm:pt>
    <dgm:pt modelId="{BC191B97-F89B-8F40-9401-2C9C49A20BC6}" type="pres">
      <dgm:prSet presAssocID="{A9A9D6D2-CE22-A049-89B1-8AC53E14E3AF}" presName="gear1srcNode" presStyleLbl="node1" presStyleIdx="0" presStyleCnt="3"/>
      <dgm:spPr/>
    </dgm:pt>
    <dgm:pt modelId="{B358F8E0-5571-744B-8FD9-BA2114CCACA0}" type="pres">
      <dgm:prSet presAssocID="{A9A9D6D2-CE22-A049-89B1-8AC53E14E3AF}" presName="gear1dstNode" presStyleLbl="node1" presStyleIdx="0" presStyleCnt="3"/>
      <dgm:spPr/>
    </dgm:pt>
    <dgm:pt modelId="{6FDA57C7-979D-5846-95E1-39B06F820913}" type="pres">
      <dgm:prSet presAssocID="{052F6BEE-1F19-814F-83E2-D8A891C47B36}" presName="gear2" presStyleLbl="node1" presStyleIdx="1" presStyleCnt="3">
        <dgm:presLayoutVars>
          <dgm:chMax val="1"/>
          <dgm:bulletEnabled val="1"/>
        </dgm:presLayoutVars>
      </dgm:prSet>
      <dgm:spPr/>
    </dgm:pt>
    <dgm:pt modelId="{8596A429-A6D9-8148-8B9F-9D657796ACE2}" type="pres">
      <dgm:prSet presAssocID="{052F6BEE-1F19-814F-83E2-D8A891C47B36}" presName="gear2srcNode" presStyleLbl="node1" presStyleIdx="1" presStyleCnt="3"/>
      <dgm:spPr/>
    </dgm:pt>
    <dgm:pt modelId="{EDD449F5-F61C-0F4C-B616-AE3598E27FF6}" type="pres">
      <dgm:prSet presAssocID="{052F6BEE-1F19-814F-83E2-D8A891C47B36}" presName="gear2dstNode" presStyleLbl="node1" presStyleIdx="1" presStyleCnt="3"/>
      <dgm:spPr/>
    </dgm:pt>
    <dgm:pt modelId="{6ABD3586-6EB2-D940-81B0-DB378938D793}" type="pres">
      <dgm:prSet presAssocID="{D9830083-3213-0A4C-B9EB-9C465808F0FD}" presName="gear3" presStyleLbl="node1" presStyleIdx="2" presStyleCnt="3"/>
      <dgm:spPr/>
    </dgm:pt>
    <dgm:pt modelId="{4A05DD61-168A-0C41-AFD9-AFF3F43C99F5}" type="pres">
      <dgm:prSet presAssocID="{D9830083-3213-0A4C-B9EB-9C465808F0FD}" presName="gear3tx" presStyleLbl="node1" presStyleIdx="2" presStyleCnt="3">
        <dgm:presLayoutVars>
          <dgm:chMax val="1"/>
          <dgm:bulletEnabled val="1"/>
        </dgm:presLayoutVars>
      </dgm:prSet>
      <dgm:spPr/>
    </dgm:pt>
    <dgm:pt modelId="{2CE7167A-C3D1-4743-A506-DD695F865A2B}" type="pres">
      <dgm:prSet presAssocID="{D9830083-3213-0A4C-B9EB-9C465808F0FD}" presName="gear3srcNode" presStyleLbl="node1" presStyleIdx="2" presStyleCnt="3"/>
      <dgm:spPr/>
    </dgm:pt>
    <dgm:pt modelId="{34B45A5B-42FA-034E-A69E-F1FD4EA303D4}" type="pres">
      <dgm:prSet presAssocID="{D9830083-3213-0A4C-B9EB-9C465808F0FD}" presName="gear3dstNode" presStyleLbl="node1" presStyleIdx="2" presStyleCnt="3"/>
      <dgm:spPr/>
    </dgm:pt>
    <dgm:pt modelId="{94EC244D-5B90-084A-BB2B-0E2A365ACD70}" type="pres">
      <dgm:prSet presAssocID="{4D42E9EE-A69E-194F-A5C1-5234808F2EC8}" presName="connector1" presStyleLbl="sibTrans2D1" presStyleIdx="0" presStyleCnt="3"/>
      <dgm:spPr/>
    </dgm:pt>
    <dgm:pt modelId="{4148400D-E2D4-044B-A60F-31D0B079CCD3}" type="pres">
      <dgm:prSet presAssocID="{856C1420-095D-6E42-B2BC-CBFBEEF7A865}" presName="connector2" presStyleLbl="sibTrans2D1" presStyleIdx="1" presStyleCnt="3"/>
      <dgm:spPr/>
    </dgm:pt>
    <dgm:pt modelId="{DF3334A4-B4C7-F142-9290-B26C06F2C7B2}" type="pres">
      <dgm:prSet presAssocID="{4B7F498C-6F98-0840-87BA-25573631756C}" presName="connector3" presStyleLbl="sibTrans2D1" presStyleIdx="2" presStyleCnt="3"/>
      <dgm:spPr/>
    </dgm:pt>
  </dgm:ptLst>
  <dgm:cxnLst>
    <dgm:cxn modelId="{3F945309-49E9-DF46-8FC5-CFB39DA250F1}" type="presOf" srcId="{4D42E9EE-A69E-194F-A5C1-5234808F2EC8}" destId="{94EC244D-5B90-084A-BB2B-0E2A365ACD70}" srcOrd="0" destOrd="0" presId="urn:microsoft.com/office/officeart/2005/8/layout/gear1"/>
    <dgm:cxn modelId="{4561EE22-FCF7-6347-94D4-E20156F33700}" type="presOf" srcId="{D9830083-3213-0A4C-B9EB-9C465808F0FD}" destId="{4A05DD61-168A-0C41-AFD9-AFF3F43C99F5}" srcOrd="1" destOrd="0" presId="urn:microsoft.com/office/officeart/2005/8/layout/gear1"/>
    <dgm:cxn modelId="{50D9DB2D-FB74-A045-AD66-F7BA187084EA}" type="presOf" srcId="{D9830083-3213-0A4C-B9EB-9C465808F0FD}" destId="{2CE7167A-C3D1-4743-A506-DD695F865A2B}" srcOrd="2" destOrd="0" presId="urn:microsoft.com/office/officeart/2005/8/layout/gear1"/>
    <dgm:cxn modelId="{4C700658-5B76-0647-BBF7-6AEA1DE261F1}" type="presOf" srcId="{9864D520-C77B-7543-B071-B62E32FE431F}" destId="{E86D0FDA-8750-664E-9DDB-19199191CCA0}" srcOrd="0" destOrd="0" presId="urn:microsoft.com/office/officeart/2005/8/layout/gear1"/>
    <dgm:cxn modelId="{30483B78-F47C-D84A-96D2-1B0E15D04AE3}" type="presOf" srcId="{052F6BEE-1F19-814F-83E2-D8A891C47B36}" destId="{EDD449F5-F61C-0F4C-B616-AE3598E27FF6}" srcOrd="2" destOrd="0" presId="urn:microsoft.com/office/officeart/2005/8/layout/gear1"/>
    <dgm:cxn modelId="{B43F2B88-CA9E-494C-84D6-9147828809BF}" type="presOf" srcId="{856C1420-095D-6E42-B2BC-CBFBEEF7A865}" destId="{4148400D-E2D4-044B-A60F-31D0B079CCD3}" srcOrd="0" destOrd="0" presId="urn:microsoft.com/office/officeart/2005/8/layout/gear1"/>
    <dgm:cxn modelId="{B8EAAF8B-F61E-004D-99A5-F5EF81821406}" type="presOf" srcId="{A9A9D6D2-CE22-A049-89B1-8AC53E14E3AF}" destId="{1FD88030-95C0-5647-915B-6C8EFAB82C22}" srcOrd="0" destOrd="0" presId="urn:microsoft.com/office/officeart/2005/8/layout/gear1"/>
    <dgm:cxn modelId="{F4011E8E-700E-3C45-AD67-641BA41B4DF5}" type="presOf" srcId="{052F6BEE-1F19-814F-83E2-D8A891C47B36}" destId="{8596A429-A6D9-8148-8B9F-9D657796ACE2}" srcOrd="1" destOrd="0" presId="urn:microsoft.com/office/officeart/2005/8/layout/gear1"/>
    <dgm:cxn modelId="{43749090-12A3-C04C-95A4-EFC649F7CC0B}" srcId="{9864D520-C77B-7543-B071-B62E32FE431F}" destId="{A9A9D6D2-CE22-A049-89B1-8AC53E14E3AF}" srcOrd="0" destOrd="0" parTransId="{3E065854-D385-F444-966D-5CD24D19F5F6}" sibTransId="{4D42E9EE-A69E-194F-A5C1-5234808F2EC8}"/>
    <dgm:cxn modelId="{332D60A8-F4C6-484E-8696-CB99C6163F08}" type="presOf" srcId="{A9A9D6D2-CE22-A049-89B1-8AC53E14E3AF}" destId="{B358F8E0-5571-744B-8FD9-BA2114CCACA0}" srcOrd="2" destOrd="0" presId="urn:microsoft.com/office/officeart/2005/8/layout/gear1"/>
    <dgm:cxn modelId="{3ADED2AC-52DE-2440-B6B5-409A7DFC44F1}" type="presOf" srcId="{D9830083-3213-0A4C-B9EB-9C465808F0FD}" destId="{6ABD3586-6EB2-D940-81B0-DB378938D793}" srcOrd="0" destOrd="0" presId="urn:microsoft.com/office/officeart/2005/8/layout/gear1"/>
    <dgm:cxn modelId="{09CC16D1-0C00-734A-B0E4-F4C836ACC60F}" type="presOf" srcId="{052F6BEE-1F19-814F-83E2-D8A891C47B36}" destId="{6FDA57C7-979D-5846-95E1-39B06F820913}" srcOrd="0" destOrd="0" presId="urn:microsoft.com/office/officeart/2005/8/layout/gear1"/>
    <dgm:cxn modelId="{6021BCD4-DD5D-4F4B-A19B-05286D144E27}" type="presOf" srcId="{4B7F498C-6F98-0840-87BA-25573631756C}" destId="{DF3334A4-B4C7-F142-9290-B26C06F2C7B2}" srcOrd="0" destOrd="0" presId="urn:microsoft.com/office/officeart/2005/8/layout/gear1"/>
    <dgm:cxn modelId="{F9315EDC-CCCE-1E49-A793-B6294E57723B}" srcId="{9864D520-C77B-7543-B071-B62E32FE431F}" destId="{052F6BEE-1F19-814F-83E2-D8A891C47B36}" srcOrd="1" destOrd="0" parTransId="{07C4A33B-26F6-BD41-9E98-4B29D28C1BE8}" sibTransId="{856C1420-095D-6E42-B2BC-CBFBEEF7A865}"/>
    <dgm:cxn modelId="{9BFEE5DF-2EA8-0740-B95A-47184A494014}" srcId="{9864D520-C77B-7543-B071-B62E32FE431F}" destId="{D9830083-3213-0A4C-B9EB-9C465808F0FD}" srcOrd="2" destOrd="0" parTransId="{67E1E6B6-7C11-A54F-93C3-8780386C4AF2}" sibTransId="{4B7F498C-6F98-0840-87BA-25573631756C}"/>
    <dgm:cxn modelId="{BF4860F0-C681-0245-BE0D-BD0417CC0315}" type="presOf" srcId="{A9A9D6D2-CE22-A049-89B1-8AC53E14E3AF}" destId="{BC191B97-F89B-8F40-9401-2C9C49A20BC6}" srcOrd="1" destOrd="0" presId="urn:microsoft.com/office/officeart/2005/8/layout/gear1"/>
    <dgm:cxn modelId="{A7C1B6F9-9656-A04C-98B3-F4F11DC1BF0B}" type="presOf" srcId="{D9830083-3213-0A4C-B9EB-9C465808F0FD}" destId="{34B45A5B-42FA-034E-A69E-F1FD4EA303D4}" srcOrd="3" destOrd="0" presId="urn:microsoft.com/office/officeart/2005/8/layout/gear1"/>
    <dgm:cxn modelId="{FC258ACF-5538-0B48-BEDE-274B8A3B86C1}" type="presParOf" srcId="{E86D0FDA-8750-664E-9DDB-19199191CCA0}" destId="{1FD88030-95C0-5647-915B-6C8EFAB82C22}" srcOrd="0" destOrd="0" presId="urn:microsoft.com/office/officeart/2005/8/layout/gear1"/>
    <dgm:cxn modelId="{764307A7-51EE-9046-B433-542AEC5C83BD}" type="presParOf" srcId="{E86D0FDA-8750-664E-9DDB-19199191CCA0}" destId="{BC191B97-F89B-8F40-9401-2C9C49A20BC6}" srcOrd="1" destOrd="0" presId="urn:microsoft.com/office/officeart/2005/8/layout/gear1"/>
    <dgm:cxn modelId="{70B0B116-2E93-DA42-8F78-4E716D112810}" type="presParOf" srcId="{E86D0FDA-8750-664E-9DDB-19199191CCA0}" destId="{B358F8E0-5571-744B-8FD9-BA2114CCACA0}" srcOrd="2" destOrd="0" presId="urn:microsoft.com/office/officeart/2005/8/layout/gear1"/>
    <dgm:cxn modelId="{38B76A3B-5BFB-884F-98DB-8D13BF704DF2}" type="presParOf" srcId="{E86D0FDA-8750-664E-9DDB-19199191CCA0}" destId="{6FDA57C7-979D-5846-95E1-39B06F820913}" srcOrd="3" destOrd="0" presId="urn:microsoft.com/office/officeart/2005/8/layout/gear1"/>
    <dgm:cxn modelId="{F6BA84C1-0001-F34F-93E6-BBD0ED3B1E50}" type="presParOf" srcId="{E86D0FDA-8750-664E-9DDB-19199191CCA0}" destId="{8596A429-A6D9-8148-8B9F-9D657796ACE2}" srcOrd="4" destOrd="0" presId="urn:microsoft.com/office/officeart/2005/8/layout/gear1"/>
    <dgm:cxn modelId="{26F97B12-CA98-3246-B5F1-4A9A612DB360}" type="presParOf" srcId="{E86D0FDA-8750-664E-9DDB-19199191CCA0}" destId="{EDD449F5-F61C-0F4C-B616-AE3598E27FF6}" srcOrd="5" destOrd="0" presId="urn:microsoft.com/office/officeart/2005/8/layout/gear1"/>
    <dgm:cxn modelId="{9F4648CD-F5D3-0044-8FC0-449953E16853}" type="presParOf" srcId="{E86D0FDA-8750-664E-9DDB-19199191CCA0}" destId="{6ABD3586-6EB2-D940-81B0-DB378938D793}" srcOrd="6" destOrd="0" presId="urn:microsoft.com/office/officeart/2005/8/layout/gear1"/>
    <dgm:cxn modelId="{DB540490-0482-1549-BDDB-85D86F65732E}" type="presParOf" srcId="{E86D0FDA-8750-664E-9DDB-19199191CCA0}" destId="{4A05DD61-168A-0C41-AFD9-AFF3F43C99F5}" srcOrd="7" destOrd="0" presId="urn:microsoft.com/office/officeart/2005/8/layout/gear1"/>
    <dgm:cxn modelId="{628A8352-F8F4-C345-A1EB-F791B738011E}" type="presParOf" srcId="{E86D0FDA-8750-664E-9DDB-19199191CCA0}" destId="{2CE7167A-C3D1-4743-A506-DD695F865A2B}" srcOrd="8" destOrd="0" presId="urn:microsoft.com/office/officeart/2005/8/layout/gear1"/>
    <dgm:cxn modelId="{4B844E3B-2049-AF4F-8DA9-7012E71EA293}" type="presParOf" srcId="{E86D0FDA-8750-664E-9DDB-19199191CCA0}" destId="{34B45A5B-42FA-034E-A69E-F1FD4EA303D4}" srcOrd="9" destOrd="0" presId="urn:microsoft.com/office/officeart/2005/8/layout/gear1"/>
    <dgm:cxn modelId="{22621B3C-750B-9E41-8E88-CCE6328EC7EC}" type="presParOf" srcId="{E86D0FDA-8750-664E-9DDB-19199191CCA0}" destId="{94EC244D-5B90-084A-BB2B-0E2A365ACD70}" srcOrd="10" destOrd="0" presId="urn:microsoft.com/office/officeart/2005/8/layout/gear1"/>
    <dgm:cxn modelId="{C73E6957-1B0A-7E4A-B9A2-84338B11AB9A}" type="presParOf" srcId="{E86D0FDA-8750-664E-9DDB-19199191CCA0}" destId="{4148400D-E2D4-044B-A60F-31D0B079CCD3}" srcOrd="11" destOrd="0" presId="urn:microsoft.com/office/officeart/2005/8/layout/gear1"/>
    <dgm:cxn modelId="{05B3D805-CCD0-D742-8BED-EADD7916BA8E}" type="presParOf" srcId="{E86D0FDA-8750-664E-9DDB-19199191CCA0}" destId="{DF3334A4-B4C7-F142-9290-B26C06F2C7B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4D520-C77B-7543-B071-B62E32FE431F}" type="doc">
      <dgm:prSet loTypeId="urn:microsoft.com/office/officeart/2005/8/layout/gear1" loCatId="" qsTypeId="urn:microsoft.com/office/officeart/2005/8/quickstyle/simple1" qsCatId="simple" csTypeId="urn:microsoft.com/office/officeart/2005/8/colors/accent1_2" csCatId="accent1" phldr="1"/>
      <dgm:spPr/>
    </dgm:pt>
    <dgm:pt modelId="{A9A9D6D2-CE22-A049-89B1-8AC53E14E3AF}">
      <dgm:prSet phldrT="[Text]"/>
      <dgm:spPr>
        <a:solidFill>
          <a:srgbClr val="0070C0"/>
        </a:solidFill>
      </dgm:spPr>
      <dgm:t>
        <a:bodyPr/>
        <a:lstStyle/>
        <a:p>
          <a:r>
            <a:rPr lang="en-US" dirty="0"/>
            <a:t>Wellbeing </a:t>
          </a:r>
        </a:p>
      </dgm:t>
    </dgm:pt>
    <dgm:pt modelId="{3E065854-D385-F444-966D-5CD24D19F5F6}" type="parTrans" cxnId="{43749090-12A3-C04C-95A4-EFC649F7CC0B}">
      <dgm:prSet/>
      <dgm:spPr/>
      <dgm:t>
        <a:bodyPr/>
        <a:lstStyle/>
        <a:p>
          <a:endParaRPr lang="en-US"/>
        </a:p>
      </dgm:t>
    </dgm:pt>
    <dgm:pt modelId="{4D42E9EE-A69E-194F-A5C1-5234808F2EC8}" type="sibTrans" cxnId="{43749090-12A3-C04C-95A4-EFC649F7CC0B}">
      <dgm:prSet/>
      <dgm:spPr/>
      <dgm:t>
        <a:bodyPr/>
        <a:lstStyle/>
        <a:p>
          <a:endParaRPr lang="en-US"/>
        </a:p>
      </dgm:t>
    </dgm:pt>
    <dgm:pt modelId="{052F6BEE-1F19-814F-83E2-D8A891C47B36}">
      <dgm:prSet phldrT="[Text]"/>
      <dgm:spPr>
        <a:solidFill>
          <a:schemeClr val="bg1">
            <a:lumMod val="75000"/>
          </a:schemeClr>
        </a:solidFill>
      </dgm:spPr>
      <dgm:t>
        <a:bodyPr/>
        <a:lstStyle/>
        <a:p>
          <a:r>
            <a:rPr lang="en-US" dirty="0"/>
            <a:t>Connection</a:t>
          </a:r>
        </a:p>
      </dgm:t>
    </dgm:pt>
    <dgm:pt modelId="{07C4A33B-26F6-BD41-9E98-4B29D28C1BE8}" type="parTrans" cxnId="{F9315EDC-CCCE-1E49-A793-B6294E57723B}">
      <dgm:prSet/>
      <dgm:spPr/>
      <dgm:t>
        <a:bodyPr/>
        <a:lstStyle/>
        <a:p>
          <a:endParaRPr lang="en-US"/>
        </a:p>
      </dgm:t>
    </dgm:pt>
    <dgm:pt modelId="{856C1420-095D-6E42-B2BC-CBFBEEF7A865}" type="sibTrans" cxnId="{F9315EDC-CCCE-1E49-A793-B6294E57723B}">
      <dgm:prSet/>
      <dgm:spPr/>
      <dgm:t>
        <a:bodyPr/>
        <a:lstStyle/>
        <a:p>
          <a:endParaRPr lang="en-US"/>
        </a:p>
      </dgm:t>
    </dgm:pt>
    <dgm:pt modelId="{D9830083-3213-0A4C-B9EB-9C465808F0FD}">
      <dgm:prSet phldrT="[Text]"/>
      <dgm:spPr>
        <a:solidFill>
          <a:schemeClr val="bg1">
            <a:lumMod val="75000"/>
          </a:schemeClr>
        </a:solidFill>
      </dgm:spPr>
      <dgm:t>
        <a:bodyPr/>
        <a:lstStyle/>
        <a:p>
          <a:r>
            <a:rPr lang="en-US" dirty="0"/>
            <a:t>Culture</a:t>
          </a:r>
        </a:p>
      </dgm:t>
    </dgm:pt>
    <dgm:pt modelId="{67E1E6B6-7C11-A54F-93C3-8780386C4AF2}" type="parTrans" cxnId="{9BFEE5DF-2EA8-0740-B95A-47184A494014}">
      <dgm:prSet/>
      <dgm:spPr/>
      <dgm:t>
        <a:bodyPr/>
        <a:lstStyle/>
        <a:p>
          <a:endParaRPr lang="en-US"/>
        </a:p>
      </dgm:t>
    </dgm:pt>
    <dgm:pt modelId="{4B7F498C-6F98-0840-87BA-25573631756C}" type="sibTrans" cxnId="{9BFEE5DF-2EA8-0740-B95A-47184A494014}">
      <dgm:prSet/>
      <dgm:spPr/>
      <dgm:t>
        <a:bodyPr/>
        <a:lstStyle/>
        <a:p>
          <a:endParaRPr lang="en-US"/>
        </a:p>
      </dgm:t>
    </dgm:pt>
    <dgm:pt modelId="{E86D0FDA-8750-664E-9DDB-19199191CCA0}" type="pres">
      <dgm:prSet presAssocID="{9864D520-C77B-7543-B071-B62E32FE431F}" presName="composite" presStyleCnt="0">
        <dgm:presLayoutVars>
          <dgm:chMax val="3"/>
          <dgm:animLvl val="lvl"/>
          <dgm:resizeHandles val="exact"/>
        </dgm:presLayoutVars>
      </dgm:prSet>
      <dgm:spPr/>
    </dgm:pt>
    <dgm:pt modelId="{1FD88030-95C0-5647-915B-6C8EFAB82C22}" type="pres">
      <dgm:prSet presAssocID="{A9A9D6D2-CE22-A049-89B1-8AC53E14E3AF}" presName="gear1" presStyleLbl="node1" presStyleIdx="0" presStyleCnt="3">
        <dgm:presLayoutVars>
          <dgm:chMax val="1"/>
          <dgm:bulletEnabled val="1"/>
        </dgm:presLayoutVars>
      </dgm:prSet>
      <dgm:spPr/>
    </dgm:pt>
    <dgm:pt modelId="{BC191B97-F89B-8F40-9401-2C9C49A20BC6}" type="pres">
      <dgm:prSet presAssocID="{A9A9D6D2-CE22-A049-89B1-8AC53E14E3AF}" presName="gear1srcNode" presStyleLbl="node1" presStyleIdx="0" presStyleCnt="3"/>
      <dgm:spPr/>
    </dgm:pt>
    <dgm:pt modelId="{B358F8E0-5571-744B-8FD9-BA2114CCACA0}" type="pres">
      <dgm:prSet presAssocID="{A9A9D6D2-CE22-A049-89B1-8AC53E14E3AF}" presName="gear1dstNode" presStyleLbl="node1" presStyleIdx="0" presStyleCnt="3"/>
      <dgm:spPr/>
    </dgm:pt>
    <dgm:pt modelId="{6FDA57C7-979D-5846-95E1-39B06F820913}" type="pres">
      <dgm:prSet presAssocID="{052F6BEE-1F19-814F-83E2-D8A891C47B36}" presName="gear2" presStyleLbl="node1" presStyleIdx="1" presStyleCnt="3">
        <dgm:presLayoutVars>
          <dgm:chMax val="1"/>
          <dgm:bulletEnabled val="1"/>
        </dgm:presLayoutVars>
      </dgm:prSet>
      <dgm:spPr/>
    </dgm:pt>
    <dgm:pt modelId="{8596A429-A6D9-8148-8B9F-9D657796ACE2}" type="pres">
      <dgm:prSet presAssocID="{052F6BEE-1F19-814F-83E2-D8A891C47B36}" presName="gear2srcNode" presStyleLbl="node1" presStyleIdx="1" presStyleCnt="3"/>
      <dgm:spPr/>
    </dgm:pt>
    <dgm:pt modelId="{EDD449F5-F61C-0F4C-B616-AE3598E27FF6}" type="pres">
      <dgm:prSet presAssocID="{052F6BEE-1F19-814F-83E2-D8A891C47B36}" presName="gear2dstNode" presStyleLbl="node1" presStyleIdx="1" presStyleCnt="3"/>
      <dgm:spPr/>
    </dgm:pt>
    <dgm:pt modelId="{6ABD3586-6EB2-D940-81B0-DB378938D793}" type="pres">
      <dgm:prSet presAssocID="{D9830083-3213-0A4C-B9EB-9C465808F0FD}" presName="gear3" presStyleLbl="node1" presStyleIdx="2" presStyleCnt="3"/>
      <dgm:spPr/>
    </dgm:pt>
    <dgm:pt modelId="{4A05DD61-168A-0C41-AFD9-AFF3F43C99F5}" type="pres">
      <dgm:prSet presAssocID="{D9830083-3213-0A4C-B9EB-9C465808F0FD}" presName="gear3tx" presStyleLbl="node1" presStyleIdx="2" presStyleCnt="3">
        <dgm:presLayoutVars>
          <dgm:chMax val="1"/>
          <dgm:bulletEnabled val="1"/>
        </dgm:presLayoutVars>
      </dgm:prSet>
      <dgm:spPr/>
    </dgm:pt>
    <dgm:pt modelId="{2CE7167A-C3D1-4743-A506-DD695F865A2B}" type="pres">
      <dgm:prSet presAssocID="{D9830083-3213-0A4C-B9EB-9C465808F0FD}" presName="gear3srcNode" presStyleLbl="node1" presStyleIdx="2" presStyleCnt="3"/>
      <dgm:spPr/>
    </dgm:pt>
    <dgm:pt modelId="{34B45A5B-42FA-034E-A69E-F1FD4EA303D4}" type="pres">
      <dgm:prSet presAssocID="{D9830083-3213-0A4C-B9EB-9C465808F0FD}" presName="gear3dstNode" presStyleLbl="node1" presStyleIdx="2" presStyleCnt="3"/>
      <dgm:spPr/>
    </dgm:pt>
    <dgm:pt modelId="{94EC244D-5B90-084A-BB2B-0E2A365ACD70}" type="pres">
      <dgm:prSet presAssocID="{4D42E9EE-A69E-194F-A5C1-5234808F2EC8}" presName="connector1" presStyleLbl="sibTrans2D1" presStyleIdx="0" presStyleCnt="3"/>
      <dgm:spPr/>
    </dgm:pt>
    <dgm:pt modelId="{4148400D-E2D4-044B-A60F-31D0B079CCD3}" type="pres">
      <dgm:prSet presAssocID="{856C1420-095D-6E42-B2BC-CBFBEEF7A865}" presName="connector2" presStyleLbl="sibTrans2D1" presStyleIdx="1" presStyleCnt="3"/>
      <dgm:spPr/>
    </dgm:pt>
    <dgm:pt modelId="{DF3334A4-B4C7-F142-9290-B26C06F2C7B2}" type="pres">
      <dgm:prSet presAssocID="{4B7F498C-6F98-0840-87BA-25573631756C}" presName="connector3" presStyleLbl="sibTrans2D1" presStyleIdx="2" presStyleCnt="3"/>
      <dgm:spPr/>
    </dgm:pt>
  </dgm:ptLst>
  <dgm:cxnLst>
    <dgm:cxn modelId="{3F945309-49E9-DF46-8FC5-CFB39DA250F1}" type="presOf" srcId="{4D42E9EE-A69E-194F-A5C1-5234808F2EC8}" destId="{94EC244D-5B90-084A-BB2B-0E2A365ACD70}" srcOrd="0" destOrd="0" presId="urn:microsoft.com/office/officeart/2005/8/layout/gear1"/>
    <dgm:cxn modelId="{4561EE22-FCF7-6347-94D4-E20156F33700}" type="presOf" srcId="{D9830083-3213-0A4C-B9EB-9C465808F0FD}" destId="{4A05DD61-168A-0C41-AFD9-AFF3F43C99F5}" srcOrd="1" destOrd="0" presId="urn:microsoft.com/office/officeart/2005/8/layout/gear1"/>
    <dgm:cxn modelId="{50D9DB2D-FB74-A045-AD66-F7BA187084EA}" type="presOf" srcId="{D9830083-3213-0A4C-B9EB-9C465808F0FD}" destId="{2CE7167A-C3D1-4743-A506-DD695F865A2B}" srcOrd="2" destOrd="0" presId="urn:microsoft.com/office/officeart/2005/8/layout/gear1"/>
    <dgm:cxn modelId="{4C700658-5B76-0647-BBF7-6AEA1DE261F1}" type="presOf" srcId="{9864D520-C77B-7543-B071-B62E32FE431F}" destId="{E86D0FDA-8750-664E-9DDB-19199191CCA0}" srcOrd="0" destOrd="0" presId="urn:microsoft.com/office/officeart/2005/8/layout/gear1"/>
    <dgm:cxn modelId="{30483B78-F47C-D84A-96D2-1B0E15D04AE3}" type="presOf" srcId="{052F6BEE-1F19-814F-83E2-D8A891C47B36}" destId="{EDD449F5-F61C-0F4C-B616-AE3598E27FF6}" srcOrd="2" destOrd="0" presId="urn:microsoft.com/office/officeart/2005/8/layout/gear1"/>
    <dgm:cxn modelId="{B43F2B88-CA9E-494C-84D6-9147828809BF}" type="presOf" srcId="{856C1420-095D-6E42-B2BC-CBFBEEF7A865}" destId="{4148400D-E2D4-044B-A60F-31D0B079CCD3}" srcOrd="0" destOrd="0" presId="urn:microsoft.com/office/officeart/2005/8/layout/gear1"/>
    <dgm:cxn modelId="{B8EAAF8B-F61E-004D-99A5-F5EF81821406}" type="presOf" srcId="{A9A9D6D2-CE22-A049-89B1-8AC53E14E3AF}" destId="{1FD88030-95C0-5647-915B-6C8EFAB82C22}" srcOrd="0" destOrd="0" presId="urn:microsoft.com/office/officeart/2005/8/layout/gear1"/>
    <dgm:cxn modelId="{F4011E8E-700E-3C45-AD67-641BA41B4DF5}" type="presOf" srcId="{052F6BEE-1F19-814F-83E2-D8A891C47B36}" destId="{8596A429-A6D9-8148-8B9F-9D657796ACE2}" srcOrd="1" destOrd="0" presId="urn:microsoft.com/office/officeart/2005/8/layout/gear1"/>
    <dgm:cxn modelId="{43749090-12A3-C04C-95A4-EFC649F7CC0B}" srcId="{9864D520-C77B-7543-B071-B62E32FE431F}" destId="{A9A9D6D2-CE22-A049-89B1-8AC53E14E3AF}" srcOrd="0" destOrd="0" parTransId="{3E065854-D385-F444-966D-5CD24D19F5F6}" sibTransId="{4D42E9EE-A69E-194F-A5C1-5234808F2EC8}"/>
    <dgm:cxn modelId="{332D60A8-F4C6-484E-8696-CB99C6163F08}" type="presOf" srcId="{A9A9D6D2-CE22-A049-89B1-8AC53E14E3AF}" destId="{B358F8E0-5571-744B-8FD9-BA2114CCACA0}" srcOrd="2" destOrd="0" presId="urn:microsoft.com/office/officeart/2005/8/layout/gear1"/>
    <dgm:cxn modelId="{3ADED2AC-52DE-2440-B6B5-409A7DFC44F1}" type="presOf" srcId="{D9830083-3213-0A4C-B9EB-9C465808F0FD}" destId="{6ABD3586-6EB2-D940-81B0-DB378938D793}" srcOrd="0" destOrd="0" presId="urn:microsoft.com/office/officeart/2005/8/layout/gear1"/>
    <dgm:cxn modelId="{09CC16D1-0C00-734A-B0E4-F4C836ACC60F}" type="presOf" srcId="{052F6BEE-1F19-814F-83E2-D8A891C47B36}" destId="{6FDA57C7-979D-5846-95E1-39B06F820913}" srcOrd="0" destOrd="0" presId="urn:microsoft.com/office/officeart/2005/8/layout/gear1"/>
    <dgm:cxn modelId="{6021BCD4-DD5D-4F4B-A19B-05286D144E27}" type="presOf" srcId="{4B7F498C-6F98-0840-87BA-25573631756C}" destId="{DF3334A4-B4C7-F142-9290-B26C06F2C7B2}" srcOrd="0" destOrd="0" presId="urn:microsoft.com/office/officeart/2005/8/layout/gear1"/>
    <dgm:cxn modelId="{F9315EDC-CCCE-1E49-A793-B6294E57723B}" srcId="{9864D520-C77B-7543-B071-B62E32FE431F}" destId="{052F6BEE-1F19-814F-83E2-D8A891C47B36}" srcOrd="1" destOrd="0" parTransId="{07C4A33B-26F6-BD41-9E98-4B29D28C1BE8}" sibTransId="{856C1420-095D-6E42-B2BC-CBFBEEF7A865}"/>
    <dgm:cxn modelId="{9BFEE5DF-2EA8-0740-B95A-47184A494014}" srcId="{9864D520-C77B-7543-B071-B62E32FE431F}" destId="{D9830083-3213-0A4C-B9EB-9C465808F0FD}" srcOrd="2" destOrd="0" parTransId="{67E1E6B6-7C11-A54F-93C3-8780386C4AF2}" sibTransId="{4B7F498C-6F98-0840-87BA-25573631756C}"/>
    <dgm:cxn modelId="{BF4860F0-C681-0245-BE0D-BD0417CC0315}" type="presOf" srcId="{A9A9D6D2-CE22-A049-89B1-8AC53E14E3AF}" destId="{BC191B97-F89B-8F40-9401-2C9C49A20BC6}" srcOrd="1" destOrd="0" presId="urn:microsoft.com/office/officeart/2005/8/layout/gear1"/>
    <dgm:cxn modelId="{A7C1B6F9-9656-A04C-98B3-F4F11DC1BF0B}" type="presOf" srcId="{D9830083-3213-0A4C-B9EB-9C465808F0FD}" destId="{34B45A5B-42FA-034E-A69E-F1FD4EA303D4}" srcOrd="3" destOrd="0" presId="urn:microsoft.com/office/officeart/2005/8/layout/gear1"/>
    <dgm:cxn modelId="{FC258ACF-5538-0B48-BEDE-274B8A3B86C1}" type="presParOf" srcId="{E86D0FDA-8750-664E-9DDB-19199191CCA0}" destId="{1FD88030-95C0-5647-915B-6C8EFAB82C22}" srcOrd="0" destOrd="0" presId="urn:microsoft.com/office/officeart/2005/8/layout/gear1"/>
    <dgm:cxn modelId="{764307A7-51EE-9046-B433-542AEC5C83BD}" type="presParOf" srcId="{E86D0FDA-8750-664E-9DDB-19199191CCA0}" destId="{BC191B97-F89B-8F40-9401-2C9C49A20BC6}" srcOrd="1" destOrd="0" presId="urn:microsoft.com/office/officeart/2005/8/layout/gear1"/>
    <dgm:cxn modelId="{70B0B116-2E93-DA42-8F78-4E716D112810}" type="presParOf" srcId="{E86D0FDA-8750-664E-9DDB-19199191CCA0}" destId="{B358F8E0-5571-744B-8FD9-BA2114CCACA0}" srcOrd="2" destOrd="0" presId="urn:microsoft.com/office/officeart/2005/8/layout/gear1"/>
    <dgm:cxn modelId="{38B76A3B-5BFB-884F-98DB-8D13BF704DF2}" type="presParOf" srcId="{E86D0FDA-8750-664E-9DDB-19199191CCA0}" destId="{6FDA57C7-979D-5846-95E1-39B06F820913}" srcOrd="3" destOrd="0" presId="urn:microsoft.com/office/officeart/2005/8/layout/gear1"/>
    <dgm:cxn modelId="{F6BA84C1-0001-F34F-93E6-BBD0ED3B1E50}" type="presParOf" srcId="{E86D0FDA-8750-664E-9DDB-19199191CCA0}" destId="{8596A429-A6D9-8148-8B9F-9D657796ACE2}" srcOrd="4" destOrd="0" presId="urn:microsoft.com/office/officeart/2005/8/layout/gear1"/>
    <dgm:cxn modelId="{26F97B12-CA98-3246-B5F1-4A9A612DB360}" type="presParOf" srcId="{E86D0FDA-8750-664E-9DDB-19199191CCA0}" destId="{EDD449F5-F61C-0F4C-B616-AE3598E27FF6}" srcOrd="5" destOrd="0" presId="urn:microsoft.com/office/officeart/2005/8/layout/gear1"/>
    <dgm:cxn modelId="{9F4648CD-F5D3-0044-8FC0-449953E16853}" type="presParOf" srcId="{E86D0FDA-8750-664E-9DDB-19199191CCA0}" destId="{6ABD3586-6EB2-D940-81B0-DB378938D793}" srcOrd="6" destOrd="0" presId="urn:microsoft.com/office/officeart/2005/8/layout/gear1"/>
    <dgm:cxn modelId="{DB540490-0482-1549-BDDB-85D86F65732E}" type="presParOf" srcId="{E86D0FDA-8750-664E-9DDB-19199191CCA0}" destId="{4A05DD61-168A-0C41-AFD9-AFF3F43C99F5}" srcOrd="7" destOrd="0" presId="urn:microsoft.com/office/officeart/2005/8/layout/gear1"/>
    <dgm:cxn modelId="{628A8352-F8F4-C345-A1EB-F791B738011E}" type="presParOf" srcId="{E86D0FDA-8750-664E-9DDB-19199191CCA0}" destId="{2CE7167A-C3D1-4743-A506-DD695F865A2B}" srcOrd="8" destOrd="0" presId="urn:microsoft.com/office/officeart/2005/8/layout/gear1"/>
    <dgm:cxn modelId="{4B844E3B-2049-AF4F-8DA9-7012E71EA293}" type="presParOf" srcId="{E86D0FDA-8750-664E-9DDB-19199191CCA0}" destId="{34B45A5B-42FA-034E-A69E-F1FD4EA303D4}" srcOrd="9" destOrd="0" presId="urn:microsoft.com/office/officeart/2005/8/layout/gear1"/>
    <dgm:cxn modelId="{22621B3C-750B-9E41-8E88-CCE6328EC7EC}" type="presParOf" srcId="{E86D0FDA-8750-664E-9DDB-19199191CCA0}" destId="{94EC244D-5B90-084A-BB2B-0E2A365ACD70}" srcOrd="10" destOrd="0" presId="urn:microsoft.com/office/officeart/2005/8/layout/gear1"/>
    <dgm:cxn modelId="{C73E6957-1B0A-7E4A-B9A2-84338B11AB9A}" type="presParOf" srcId="{E86D0FDA-8750-664E-9DDB-19199191CCA0}" destId="{4148400D-E2D4-044B-A60F-31D0B079CCD3}" srcOrd="11" destOrd="0" presId="urn:microsoft.com/office/officeart/2005/8/layout/gear1"/>
    <dgm:cxn modelId="{05B3D805-CCD0-D742-8BED-EADD7916BA8E}" type="presParOf" srcId="{E86D0FDA-8750-664E-9DDB-19199191CCA0}" destId="{DF3334A4-B4C7-F142-9290-B26C06F2C7B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60B02B-2B15-A149-8B58-03A1782E31EB}"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28366170-38F0-D445-B650-AE76B9A08CA2}">
      <dgm:prSet phldrT="[Text]"/>
      <dgm:spPr/>
      <dgm:t>
        <a:bodyPr/>
        <a:lstStyle/>
        <a:p>
          <a:r>
            <a:rPr lang="en-US" b="1" dirty="0"/>
            <a:t>WFH</a:t>
          </a:r>
        </a:p>
      </dgm:t>
    </dgm:pt>
    <dgm:pt modelId="{CFFD7EE5-AEFF-704E-81AE-D127A08DB2E7}" type="parTrans" cxnId="{63675DB2-7779-844E-94AC-4BA3AD458A3D}">
      <dgm:prSet/>
      <dgm:spPr/>
      <dgm:t>
        <a:bodyPr/>
        <a:lstStyle/>
        <a:p>
          <a:endParaRPr lang="en-US"/>
        </a:p>
      </dgm:t>
    </dgm:pt>
    <dgm:pt modelId="{DABF0762-07FC-0948-BC03-8000CCD34A9A}" type="sibTrans" cxnId="{63675DB2-7779-844E-94AC-4BA3AD458A3D}">
      <dgm:prSet/>
      <dgm:spPr/>
      <dgm:t>
        <a:bodyPr/>
        <a:lstStyle/>
        <a:p>
          <a:endParaRPr lang="en-US"/>
        </a:p>
      </dgm:t>
    </dgm:pt>
    <dgm:pt modelId="{11CE4AF4-99E0-B54C-AF67-A3DB4B0F5360}">
      <dgm:prSet phldrT="[Text]"/>
      <dgm:spPr/>
      <dgm:t>
        <a:bodyPr/>
        <a:lstStyle/>
        <a:p>
          <a:r>
            <a:rPr lang="en-US" b="1" dirty="0">
              <a:solidFill>
                <a:schemeClr val="tx1"/>
              </a:solidFill>
            </a:rPr>
            <a:t>Engagement</a:t>
          </a:r>
        </a:p>
      </dgm:t>
    </dgm:pt>
    <dgm:pt modelId="{CD0080B0-6C9D-1746-953C-F4AEFD1F4AEE}" type="parTrans" cxnId="{C231D177-6FB6-B947-9ADA-801065338B6E}">
      <dgm:prSet/>
      <dgm:spPr/>
      <dgm:t>
        <a:bodyPr/>
        <a:lstStyle/>
        <a:p>
          <a:endParaRPr lang="en-US"/>
        </a:p>
      </dgm:t>
    </dgm:pt>
    <dgm:pt modelId="{F22B21E7-3AF4-5C47-B9EF-F705930D9EA4}" type="sibTrans" cxnId="{C231D177-6FB6-B947-9ADA-801065338B6E}">
      <dgm:prSet/>
      <dgm:spPr/>
      <dgm:t>
        <a:bodyPr/>
        <a:lstStyle/>
        <a:p>
          <a:endParaRPr lang="en-US"/>
        </a:p>
      </dgm:t>
    </dgm:pt>
    <dgm:pt modelId="{A50FEC93-088F-4E43-BAB9-7BD1A6F087F5}">
      <dgm:prSet phldrT="[Text]"/>
      <dgm:spPr/>
      <dgm:t>
        <a:bodyPr/>
        <a:lstStyle/>
        <a:p>
          <a:r>
            <a:rPr lang="en-US" b="1" dirty="0">
              <a:solidFill>
                <a:schemeClr val="tx1"/>
              </a:solidFill>
            </a:rPr>
            <a:t>Communications</a:t>
          </a:r>
        </a:p>
      </dgm:t>
    </dgm:pt>
    <dgm:pt modelId="{EE96ABD1-5ACC-0C4C-9853-99127CB83A2A}" type="parTrans" cxnId="{2E29E0F6-00CE-F746-A36B-9803728510C0}">
      <dgm:prSet/>
      <dgm:spPr/>
      <dgm:t>
        <a:bodyPr/>
        <a:lstStyle/>
        <a:p>
          <a:endParaRPr lang="en-US"/>
        </a:p>
      </dgm:t>
    </dgm:pt>
    <dgm:pt modelId="{EF93AD24-58AC-5E46-ACCF-A69B394DA84F}" type="sibTrans" cxnId="{2E29E0F6-00CE-F746-A36B-9803728510C0}">
      <dgm:prSet/>
      <dgm:spPr/>
      <dgm:t>
        <a:bodyPr/>
        <a:lstStyle/>
        <a:p>
          <a:endParaRPr lang="en-US"/>
        </a:p>
      </dgm:t>
    </dgm:pt>
    <dgm:pt modelId="{36118E7A-DD85-0646-A569-6D972463C907}">
      <dgm:prSet phldrT="[Text]"/>
      <dgm:spPr/>
      <dgm:t>
        <a:bodyPr/>
        <a:lstStyle/>
        <a:p>
          <a:r>
            <a:rPr lang="en-US" b="1" dirty="0"/>
            <a:t>RTO/C</a:t>
          </a:r>
        </a:p>
      </dgm:t>
    </dgm:pt>
    <dgm:pt modelId="{C41ECDE5-3861-E749-BBEE-FA0664F7760F}" type="parTrans" cxnId="{7AE1FA5D-01DD-924A-8CCC-5BB6195ED4A6}">
      <dgm:prSet/>
      <dgm:spPr/>
      <dgm:t>
        <a:bodyPr/>
        <a:lstStyle/>
        <a:p>
          <a:endParaRPr lang="en-US"/>
        </a:p>
      </dgm:t>
    </dgm:pt>
    <dgm:pt modelId="{FE6150B3-2D13-484B-AC8B-4081E53A98F7}" type="sibTrans" cxnId="{7AE1FA5D-01DD-924A-8CCC-5BB6195ED4A6}">
      <dgm:prSet/>
      <dgm:spPr/>
      <dgm:t>
        <a:bodyPr/>
        <a:lstStyle/>
        <a:p>
          <a:endParaRPr lang="en-US"/>
        </a:p>
      </dgm:t>
    </dgm:pt>
    <dgm:pt modelId="{7066C898-86A7-674C-B569-07762E5AE759}">
      <dgm:prSet phldrT="[Text]"/>
      <dgm:spPr/>
      <dgm:t>
        <a:bodyPr/>
        <a:lstStyle/>
        <a:p>
          <a:r>
            <a:rPr lang="en-US" b="1" dirty="0">
              <a:solidFill>
                <a:schemeClr val="tx1"/>
              </a:solidFill>
            </a:rPr>
            <a:t>Engagement</a:t>
          </a:r>
        </a:p>
      </dgm:t>
    </dgm:pt>
    <dgm:pt modelId="{94CE8743-E992-F14D-B475-5985B7F8AAB0}" type="parTrans" cxnId="{3C5B07E9-04AF-3A4A-B768-3E1AE324CB0F}">
      <dgm:prSet/>
      <dgm:spPr/>
      <dgm:t>
        <a:bodyPr/>
        <a:lstStyle/>
        <a:p>
          <a:endParaRPr lang="en-US"/>
        </a:p>
      </dgm:t>
    </dgm:pt>
    <dgm:pt modelId="{B4E98039-C0E5-8249-AB8C-B103CDBB7253}" type="sibTrans" cxnId="{3C5B07E9-04AF-3A4A-B768-3E1AE324CB0F}">
      <dgm:prSet/>
      <dgm:spPr/>
      <dgm:t>
        <a:bodyPr/>
        <a:lstStyle/>
        <a:p>
          <a:endParaRPr lang="en-US"/>
        </a:p>
      </dgm:t>
    </dgm:pt>
    <dgm:pt modelId="{00E8FDED-C6A4-8E42-8B1B-021D2B141943}">
      <dgm:prSet phldrT="[Text]"/>
      <dgm:spPr/>
      <dgm:t>
        <a:bodyPr/>
        <a:lstStyle/>
        <a:p>
          <a:r>
            <a:rPr lang="en-US" b="1" dirty="0">
              <a:solidFill>
                <a:schemeClr val="tx1"/>
              </a:solidFill>
            </a:rPr>
            <a:t>Communication</a:t>
          </a:r>
        </a:p>
      </dgm:t>
    </dgm:pt>
    <dgm:pt modelId="{15D68C7D-AED5-6045-ABC3-343E39828DE3}" type="parTrans" cxnId="{398FF278-C8EC-E94D-8973-020DB22E7EBB}">
      <dgm:prSet/>
      <dgm:spPr/>
      <dgm:t>
        <a:bodyPr/>
        <a:lstStyle/>
        <a:p>
          <a:endParaRPr lang="en-US"/>
        </a:p>
      </dgm:t>
    </dgm:pt>
    <dgm:pt modelId="{D86E3DAC-7B7E-4D41-8EDC-84EF6940CD57}" type="sibTrans" cxnId="{398FF278-C8EC-E94D-8973-020DB22E7EBB}">
      <dgm:prSet/>
      <dgm:spPr/>
      <dgm:t>
        <a:bodyPr/>
        <a:lstStyle/>
        <a:p>
          <a:endParaRPr lang="en-US"/>
        </a:p>
      </dgm:t>
    </dgm:pt>
    <dgm:pt modelId="{C0D6154C-AC02-0848-9028-801279408C58}">
      <dgm:prSet phldrT="[Text]"/>
      <dgm:spPr/>
      <dgm:t>
        <a:bodyPr/>
        <a:lstStyle/>
        <a:p>
          <a:r>
            <a:rPr lang="en-US" b="1" dirty="0">
              <a:solidFill>
                <a:schemeClr val="tx1"/>
              </a:solidFill>
            </a:rPr>
            <a:t>Connection</a:t>
          </a:r>
        </a:p>
      </dgm:t>
    </dgm:pt>
    <dgm:pt modelId="{92B69BAB-8FBA-A743-8269-8393A47B5607}" type="parTrans" cxnId="{E1963FF3-64E1-7F4D-99F3-A349D1B61D80}">
      <dgm:prSet/>
      <dgm:spPr/>
      <dgm:t>
        <a:bodyPr/>
        <a:lstStyle/>
        <a:p>
          <a:endParaRPr lang="en-US"/>
        </a:p>
      </dgm:t>
    </dgm:pt>
    <dgm:pt modelId="{D31C13B5-B1C4-5642-8352-4DC9A5E3F5B2}" type="sibTrans" cxnId="{E1963FF3-64E1-7F4D-99F3-A349D1B61D80}">
      <dgm:prSet/>
      <dgm:spPr/>
      <dgm:t>
        <a:bodyPr/>
        <a:lstStyle/>
        <a:p>
          <a:endParaRPr lang="en-US"/>
        </a:p>
      </dgm:t>
    </dgm:pt>
    <dgm:pt modelId="{7F6562EC-A247-224D-9DF0-4FCBE7F7C872}">
      <dgm:prSet phldrT="[Text]"/>
      <dgm:spPr/>
    </dgm:pt>
    <dgm:pt modelId="{81F71DCF-1F6D-5B49-90E6-0DCCB2B32E8F}" type="parTrans" cxnId="{82F6E5BC-E35F-5445-B024-4A2BF0DB0AD9}">
      <dgm:prSet/>
      <dgm:spPr/>
      <dgm:t>
        <a:bodyPr/>
        <a:lstStyle/>
        <a:p>
          <a:endParaRPr lang="en-US"/>
        </a:p>
      </dgm:t>
    </dgm:pt>
    <dgm:pt modelId="{C2282C4E-D141-C343-9BB6-D95B75E7E06A}" type="sibTrans" cxnId="{82F6E5BC-E35F-5445-B024-4A2BF0DB0AD9}">
      <dgm:prSet/>
      <dgm:spPr/>
      <dgm:t>
        <a:bodyPr/>
        <a:lstStyle/>
        <a:p>
          <a:endParaRPr lang="en-US"/>
        </a:p>
      </dgm:t>
    </dgm:pt>
    <dgm:pt modelId="{240B93CC-B63F-284B-8D1F-D822D393AD41}" type="pres">
      <dgm:prSet presAssocID="{A660B02B-2B15-A149-8B58-03A1782E31EB}" presName="outerComposite" presStyleCnt="0">
        <dgm:presLayoutVars>
          <dgm:chMax val="2"/>
          <dgm:animLvl val="lvl"/>
          <dgm:resizeHandles val="exact"/>
        </dgm:presLayoutVars>
      </dgm:prSet>
      <dgm:spPr/>
    </dgm:pt>
    <dgm:pt modelId="{0C69D5C3-0CF0-3749-818A-727584587590}" type="pres">
      <dgm:prSet presAssocID="{A660B02B-2B15-A149-8B58-03A1782E31EB}" presName="dummyMaxCanvas" presStyleCnt="0"/>
      <dgm:spPr/>
    </dgm:pt>
    <dgm:pt modelId="{4849AFEB-0F3D-FD4B-9CC1-A7262A7C5709}" type="pres">
      <dgm:prSet presAssocID="{A660B02B-2B15-A149-8B58-03A1782E31EB}" presName="parentComposite" presStyleCnt="0"/>
      <dgm:spPr/>
    </dgm:pt>
    <dgm:pt modelId="{9AC9E104-E4D1-B94B-B857-A602393C69C3}" type="pres">
      <dgm:prSet presAssocID="{A660B02B-2B15-A149-8B58-03A1782E31EB}" presName="parent1" presStyleLbl="alignAccFollowNode1" presStyleIdx="0" presStyleCnt="4">
        <dgm:presLayoutVars>
          <dgm:chMax val="4"/>
        </dgm:presLayoutVars>
      </dgm:prSet>
      <dgm:spPr/>
    </dgm:pt>
    <dgm:pt modelId="{6271BCCC-3282-4E4A-BC48-B763240DD2EE}" type="pres">
      <dgm:prSet presAssocID="{A660B02B-2B15-A149-8B58-03A1782E31EB}" presName="parent2" presStyleLbl="alignAccFollowNode1" presStyleIdx="1" presStyleCnt="4">
        <dgm:presLayoutVars>
          <dgm:chMax val="4"/>
        </dgm:presLayoutVars>
      </dgm:prSet>
      <dgm:spPr/>
    </dgm:pt>
    <dgm:pt modelId="{98DAE0EB-496A-B94E-8C96-BA724AF60312}" type="pres">
      <dgm:prSet presAssocID="{A660B02B-2B15-A149-8B58-03A1782E31EB}" presName="childrenComposite" presStyleCnt="0"/>
      <dgm:spPr/>
    </dgm:pt>
    <dgm:pt modelId="{0FA6AD21-961D-8943-8369-B9515B1BC692}" type="pres">
      <dgm:prSet presAssocID="{A660B02B-2B15-A149-8B58-03A1782E31EB}" presName="dummyMaxCanvas_ChildArea" presStyleCnt="0"/>
      <dgm:spPr/>
    </dgm:pt>
    <dgm:pt modelId="{2AA4D929-8A55-854F-A1FC-068B20D5B2AE}" type="pres">
      <dgm:prSet presAssocID="{A660B02B-2B15-A149-8B58-03A1782E31EB}" presName="fulcrum" presStyleLbl="alignAccFollowNode1" presStyleIdx="2" presStyleCnt="4"/>
      <dgm:spPr/>
    </dgm:pt>
    <dgm:pt modelId="{E730BE95-61DE-6042-A5F7-F0895873A1D6}" type="pres">
      <dgm:prSet presAssocID="{A660B02B-2B15-A149-8B58-03A1782E31EB}" presName="balance_23" presStyleLbl="alignAccFollowNode1" presStyleIdx="3" presStyleCnt="4">
        <dgm:presLayoutVars>
          <dgm:bulletEnabled val="1"/>
        </dgm:presLayoutVars>
      </dgm:prSet>
      <dgm:spPr/>
    </dgm:pt>
    <dgm:pt modelId="{D95D27B7-8141-5043-8B16-598CCE191101}" type="pres">
      <dgm:prSet presAssocID="{A660B02B-2B15-A149-8B58-03A1782E31EB}" presName="right_23_1" presStyleLbl="node1" presStyleIdx="0" presStyleCnt="5">
        <dgm:presLayoutVars>
          <dgm:bulletEnabled val="1"/>
        </dgm:presLayoutVars>
      </dgm:prSet>
      <dgm:spPr/>
    </dgm:pt>
    <dgm:pt modelId="{41670274-F719-0B41-99C4-72B989E9C06E}" type="pres">
      <dgm:prSet presAssocID="{A660B02B-2B15-A149-8B58-03A1782E31EB}" presName="right_23_2" presStyleLbl="node1" presStyleIdx="1" presStyleCnt="5">
        <dgm:presLayoutVars>
          <dgm:bulletEnabled val="1"/>
        </dgm:presLayoutVars>
      </dgm:prSet>
      <dgm:spPr/>
    </dgm:pt>
    <dgm:pt modelId="{AF817BE9-69BA-BA4E-A694-CA51B44D3DED}" type="pres">
      <dgm:prSet presAssocID="{A660B02B-2B15-A149-8B58-03A1782E31EB}" presName="right_23_3" presStyleLbl="node1" presStyleIdx="2" presStyleCnt="5">
        <dgm:presLayoutVars>
          <dgm:bulletEnabled val="1"/>
        </dgm:presLayoutVars>
      </dgm:prSet>
      <dgm:spPr/>
    </dgm:pt>
    <dgm:pt modelId="{7BA572AC-D82D-A14D-AE54-C41CE3B79FEA}" type="pres">
      <dgm:prSet presAssocID="{A660B02B-2B15-A149-8B58-03A1782E31EB}" presName="left_23_1" presStyleLbl="node1" presStyleIdx="3" presStyleCnt="5">
        <dgm:presLayoutVars>
          <dgm:bulletEnabled val="1"/>
        </dgm:presLayoutVars>
      </dgm:prSet>
      <dgm:spPr/>
    </dgm:pt>
    <dgm:pt modelId="{7EDCD228-0260-B142-92D7-E5B5DC19A9EB}" type="pres">
      <dgm:prSet presAssocID="{A660B02B-2B15-A149-8B58-03A1782E31EB}" presName="left_23_2" presStyleLbl="node1" presStyleIdx="4" presStyleCnt="5">
        <dgm:presLayoutVars>
          <dgm:bulletEnabled val="1"/>
        </dgm:presLayoutVars>
      </dgm:prSet>
      <dgm:spPr/>
    </dgm:pt>
  </dgm:ptLst>
  <dgm:cxnLst>
    <dgm:cxn modelId="{2E981406-B6B7-A94D-82AD-035EC28815A8}" type="presOf" srcId="{28366170-38F0-D445-B650-AE76B9A08CA2}" destId="{9AC9E104-E4D1-B94B-B857-A602393C69C3}" srcOrd="0" destOrd="0" presId="urn:microsoft.com/office/officeart/2005/8/layout/balance1"/>
    <dgm:cxn modelId="{8FC7703B-9AF6-424F-87C4-D3CA0EA4701C}" type="presOf" srcId="{A50FEC93-088F-4E43-BAB9-7BD1A6F087F5}" destId="{7EDCD228-0260-B142-92D7-E5B5DC19A9EB}" srcOrd="0" destOrd="0" presId="urn:microsoft.com/office/officeart/2005/8/layout/balance1"/>
    <dgm:cxn modelId="{7AE1FA5D-01DD-924A-8CCC-5BB6195ED4A6}" srcId="{A660B02B-2B15-A149-8B58-03A1782E31EB}" destId="{36118E7A-DD85-0646-A569-6D972463C907}" srcOrd="1" destOrd="0" parTransId="{C41ECDE5-3861-E749-BBEE-FA0664F7760F}" sibTransId="{FE6150B3-2D13-484B-AC8B-4081E53A98F7}"/>
    <dgm:cxn modelId="{58D88664-F1E8-BA46-B0BF-BC097E563DF2}" type="presOf" srcId="{7066C898-86A7-674C-B569-07762E5AE759}" destId="{D95D27B7-8141-5043-8B16-598CCE191101}" srcOrd="0" destOrd="0" presId="urn:microsoft.com/office/officeart/2005/8/layout/balance1"/>
    <dgm:cxn modelId="{C231D177-6FB6-B947-9ADA-801065338B6E}" srcId="{28366170-38F0-D445-B650-AE76B9A08CA2}" destId="{11CE4AF4-99E0-B54C-AF67-A3DB4B0F5360}" srcOrd="0" destOrd="0" parTransId="{CD0080B0-6C9D-1746-953C-F4AEFD1F4AEE}" sibTransId="{F22B21E7-3AF4-5C47-B9EF-F705930D9EA4}"/>
    <dgm:cxn modelId="{398FF278-C8EC-E94D-8973-020DB22E7EBB}" srcId="{36118E7A-DD85-0646-A569-6D972463C907}" destId="{00E8FDED-C6A4-8E42-8B1B-021D2B141943}" srcOrd="1" destOrd="0" parTransId="{15D68C7D-AED5-6045-ABC3-343E39828DE3}" sibTransId="{D86E3DAC-7B7E-4D41-8EDC-84EF6940CD57}"/>
    <dgm:cxn modelId="{6370B38F-0513-5648-85C2-AFDCBF0D2CC5}" type="presOf" srcId="{A660B02B-2B15-A149-8B58-03A1782E31EB}" destId="{240B93CC-B63F-284B-8D1F-D822D393AD41}" srcOrd="0" destOrd="0" presId="urn:microsoft.com/office/officeart/2005/8/layout/balance1"/>
    <dgm:cxn modelId="{468B9192-C4E0-8942-A52C-3AFF3C0B79DC}" type="presOf" srcId="{00E8FDED-C6A4-8E42-8B1B-021D2B141943}" destId="{41670274-F719-0B41-99C4-72B989E9C06E}" srcOrd="0" destOrd="0" presId="urn:microsoft.com/office/officeart/2005/8/layout/balance1"/>
    <dgm:cxn modelId="{63675DB2-7779-844E-94AC-4BA3AD458A3D}" srcId="{A660B02B-2B15-A149-8B58-03A1782E31EB}" destId="{28366170-38F0-D445-B650-AE76B9A08CA2}" srcOrd="0" destOrd="0" parTransId="{CFFD7EE5-AEFF-704E-81AE-D127A08DB2E7}" sibTransId="{DABF0762-07FC-0948-BC03-8000CCD34A9A}"/>
    <dgm:cxn modelId="{82F6E5BC-E35F-5445-B024-4A2BF0DB0AD9}" srcId="{A660B02B-2B15-A149-8B58-03A1782E31EB}" destId="{7F6562EC-A247-224D-9DF0-4FCBE7F7C872}" srcOrd="2" destOrd="0" parTransId="{81F71DCF-1F6D-5B49-90E6-0DCCB2B32E8F}" sibTransId="{C2282C4E-D141-C343-9BB6-D95B75E7E06A}"/>
    <dgm:cxn modelId="{274F37C0-8CFA-5149-963D-AB3BCE2B5662}" type="presOf" srcId="{36118E7A-DD85-0646-A569-6D972463C907}" destId="{6271BCCC-3282-4E4A-BC48-B763240DD2EE}" srcOrd="0" destOrd="0" presId="urn:microsoft.com/office/officeart/2005/8/layout/balance1"/>
    <dgm:cxn modelId="{3C5B07E9-04AF-3A4A-B768-3E1AE324CB0F}" srcId="{36118E7A-DD85-0646-A569-6D972463C907}" destId="{7066C898-86A7-674C-B569-07762E5AE759}" srcOrd="0" destOrd="0" parTransId="{94CE8743-E992-F14D-B475-5985B7F8AAB0}" sibTransId="{B4E98039-C0E5-8249-AB8C-B103CDBB7253}"/>
    <dgm:cxn modelId="{AD9845EB-C080-6E44-ABC6-CA1499DBFE83}" type="presOf" srcId="{11CE4AF4-99E0-B54C-AF67-A3DB4B0F5360}" destId="{7BA572AC-D82D-A14D-AE54-C41CE3B79FEA}" srcOrd="0" destOrd="0" presId="urn:microsoft.com/office/officeart/2005/8/layout/balance1"/>
    <dgm:cxn modelId="{8EEB1CEE-E4FC-0740-AAF5-83BA9B436632}" type="presOf" srcId="{C0D6154C-AC02-0848-9028-801279408C58}" destId="{AF817BE9-69BA-BA4E-A694-CA51B44D3DED}" srcOrd="0" destOrd="0" presId="urn:microsoft.com/office/officeart/2005/8/layout/balance1"/>
    <dgm:cxn modelId="{E1963FF3-64E1-7F4D-99F3-A349D1B61D80}" srcId="{36118E7A-DD85-0646-A569-6D972463C907}" destId="{C0D6154C-AC02-0848-9028-801279408C58}" srcOrd="2" destOrd="0" parTransId="{92B69BAB-8FBA-A743-8269-8393A47B5607}" sibTransId="{D31C13B5-B1C4-5642-8352-4DC9A5E3F5B2}"/>
    <dgm:cxn modelId="{2E29E0F6-00CE-F746-A36B-9803728510C0}" srcId="{28366170-38F0-D445-B650-AE76B9A08CA2}" destId="{A50FEC93-088F-4E43-BAB9-7BD1A6F087F5}" srcOrd="1" destOrd="0" parTransId="{EE96ABD1-5ACC-0C4C-9853-99127CB83A2A}" sibTransId="{EF93AD24-58AC-5E46-ACCF-A69B394DA84F}"/>
    <dgm:cxn modelId="{A517F15A-D464-A048-A4F8-403C00643383}" type="presParOf" srcId="{240B93CC-B63F-284B-8D1F-D822D393AD41}" destId="{0C69D5C3-0CF0-3749-818A-727584587590}" srcOrd="0" destOrd="0" presId="urn:microsoft.com/office/officeart/2005/8/layout/balance1"/>
    <dgm:cxn modelId="{65784F5B-ED52-A34A-B0F6-55699683CC3B}" type="presParOf" srcId="{240B93CC-B63F-284B-8D1F-D822D393AD41}" destId="{4849AFEB-0F3D-FD4B-9CC1-A7262A7C5709}" srcOrd="1" destOrd="0" presId="urn:microsoft.com/office/officeart/2005/8/layout/balance1"/>
    <dgm:cxn modelId="{FC5A2FAF-5FCE-AC47-BEB9-62413A0648C1}" type="presParOf" srcId="{4849AFEB-0F3D-FD4B-9CC1-A7262A7C5709}" destId="{9AC9E104-E4D1-B94B-B857-A602393C69C3}" srcOrd="0" destOrd="0" presId="urn:microsoft.com/office/officeart/2005/8/layout/balance1"/>
    <dgm:cxn modelId="{7D889DCD-D4DF-8D4F-A652-F76304480A08}" type="presParOf" srcId="{4849AFEB-0F3D-FD4B-9CC1-A7262A7C5709}" destId="{6271BCCC-3282-4E4A-BC48-B763240DD2EE}" srcOrd="1" destOrd="0" presId="urn:microsoft.com/office/officeart/2005/8/layout/balance1"/>
    <dgm:cxn modelId="{111D97EC-D12D-174E-82C9-2EA48DCBF63A}" type="presParOf" srcId="{240B93CC-B63F-284B-8D1F-D822D393AD41}" destId="{98DAE0EB-496A-B94E-8C96-BA724AF60312}" srcOrd="2" destOrd="0" presId="urn:microsoft.com/office/officeart/2005/8/layout/balance1"/>
    <dgm:cxn modelId="{68E29B5F-3FD0-314A-9D26-8628B0FD87F5}" type="presParOf" srcId="{98DAE0EB-496A-B94E-8C96-BA724AF60312}" destId="{0FA6AD21-961D-8943-8369-B9515B1BC692}" srcOrd="0" destOrd="0" presId="urn:microsoft.com/office/officeart/2005/8/layout/balance1"/>
    <dgm:cxn modelId="{D055DBFC-1EB3-5D42-9236-024FCAB159B2}" type="presParOf" srcId="{98DAE0EB-496A-B94E-8C96-BA724AF60312}" destId="{2AA4D929-8A55-854F-A1FC-068B20D5B2AE}" srcOrd="1" destOrd="0" presId="urn:microsoft.com/office/officeart/2005/8/layout/balance1"/>
    <dgm:cxn modelId="{A8633726-07A0-5646-B5E4-EDBCE1327E2A}" type="presParOf" srcId="{98DAE0EB-496A-B94E-8C96-BA724AF60312}" destId="{E730BE95-61DE-6042-A5F7-F0895873A1D6}" srcOrd="2" destOrd="0" presId="urn:microsoft.com/office/officeart/2005/8/layout/balance1"/>
    <dgm:cxn modelId="{CA24A7F2-646C-6346-BA76-ECA6BF3D39DF}" type="presParOf" srcId="{98DAE0EB-496A-B94E-8C96-BA724AF60312}" destId="{D95D27B7-8141-5043-8B16-598CCE191101}" srcOrd="3" destOrd="0" presId="urn:microsoft.com/office/officeart/2005/8/layout/balance1"/>
    <dgm:cxn modelId="{F26A2983-0520-FC40-88B6-FCD42315509C}" type="presParOf" srcId="{98DAE0EB-496A-B94E-8C96-BA724AF60312}" destId="{41670274-F719-0B41-99C4-72B989E9C06E}" srcOrd="4" destOrd="0" presId="urn:microsoft.com/office/officeart/2005/8/layout/balance1"/>
    <dgm:cxn modelId="{F89DB27E-5868-864F-BD11-84F4B1CEE478}" type="presParOf" srcId="{98DAE0EB-496A-B94E-8C96-BA724AF60312}" destId="{AF817BE9-69BA-BA4E-A694-CA51B44D3DED}" srcOrd="5" destOrd="0" presId="urn:microsoft.com/office/officeart/2005/8/layout/balance1"/>
    <dgm:cxn modelId="{28DF2C2B-BE43-0A46-8F45-925CCB252972}" type="presParOf" srcId="{98DAE0EB-496A-B94E-8C96-BA724AF60312}" destId="{7BA572AC-D82D-A14D-AE54-C41CE3B79FEA}" srcOrd="6" destOrd="0" presId="urn:microsoft.com/office/officeart/2005/8/layout/balance1"/>
    <dgm:cxn modelId="{550C31AB-6DC8-4449-B204-39A7E02273A0}" type="presParOf" srcId="{98DAE0EB-496A-B94E-8C96-BA724AF60312}" destId="{7EDCD228-0260-B142-92D7-E5B5DC19A9EB}"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867998-52FA-E74A-B703-97E406C209ED}" type="doc">
      <dgm:prSet loTypeId="urn:microsoft.com/office/officeart/2005/8/layout/pyramid1" loCatId="" qsTypeId="urn:microsoft.com/office/officeart/2005/8/quickstyle/simple1" qsCatId="simple" csTypeId="urn:microsoft.com/office/officeart/2005/8/colors/accent1_2" csCatId="accent1" phldr="1"/>
      <dgm:spPr/>
    </dgm:pt>
    <dgm:pt modelId="{373560BC-0E80-AF43-BAAC-C556BEC3E27C}">
      <dgm:prSet phldrT="[Text]"/>
      <dgm:spPr/>
      <dgm:t>
        <a:bodyPr/>
        <a:lstStyle/>
        <a:p>
          <a:r>
            <a:rPr lang="en-US" b="1" dirty="0"/>
            <a:t>Wellbeing</a:t>
          </a:r>
          <a:r>
            <a:rPr lang="en-US" dirty="0"/>
            <a:t> </a:t>
          </a:r>
        </a:p>
      </dgm:t>
    </dgm:pt>
    <dgm:pt modelId="{2823CA83-F2CB-854B-A91A-2C7D89A36A34}" type="parTrans" cxnId="{22912CCA-C1DE-3849-B30E-4EA29450DA2F}">
      <dgm:prSet/>
      <dgm:spPr/>
      <dgm:t>
        <a:bodyPr/>
        <a:lstStyle/>
        <a:p>
          <a:endParaRPr lang="en-US"/>
        </a:p>
      </dgm:t>
    </dgm:pt>
    <dgm:pt modelId="{DB5E8E06-6860-FC41-9197-057C74BB798C}" type="sibTrans" cxnId="{22912CCA-C1DE-3849-B30E-4EA29450DA2F}">
      <dgm:prSet/>
      <dgm:spPr/>
      <dgm:t>
        <a:bodyPr/>
        <a:lstStyle/>
        <a:p>
          <a:endParaRPr lang="en-US"/>
        </a:p>
      </dgm:t>
    </dgm:pt>
    <dgm:pt modelId="{8E1B9586-6243-5B45-8576-7A7138F26A72}">
      <dgm:prSet phldrT="[Text]"/>
      <dgm:spPr/>
      <dgm:t>
        <a:bodyPr/>
        <a:lstStyle/>
        <a:p>
          <a:r>
            <a:rPr lang="en-US" b="1" dirty="0"/>
            <a:t>Connection</a:t>
          </a:r>
        </a:p>
      </dgm:t>
    </dgm:pt>
    <dgm:pt modelId="{0A52CE8E-ED8A-1747-B114-C7CAA9005FF8}" type="parTrans" cxnId="{657A5084-031C-2040-9104-5BB16126DA0F}">
      <dgm:prSet/>
      <dgm:spPr/>
      <dgm:t>
        <a:bodyPr/>
        <a:lstStyle/>
        <a:p>
          <a:endParaRPr lang="en-US"/>
        </a:p>
      </dgm:t>
    </dgm:pt>
    <dgm:pt modelId="{5512547D-A7C1-E645-9947-B35191A5F7E2}" type="sibTrans" cxnId="{657A5084-031C-2040-9104-5BB16126DA0F}">
      <dgm:prSet/>
      <dgm:spPr/>
      <dgm:t>
        <a:bodyPr/>
        <a:lstStyle/>
        <a:p>
          <a:endParaRPr lang="en-US"/>
        </a:p>
      </dgm:t>
    </dgm:pt>
    <dgm:pt modelId="{312EB7DF-89E6-D647-8BD7-B76BFEAF4C56}">
      <dgm:prSet phldrT="[Text]"/>
      <dgm:spPr/>
      <dgm:t>
        <a:bodyPr/>
        <a:lstStyle/>
        <a:p>
          <a:r>
            <a:rPr lang="en-US" b="1" dirty="0"/>
            <a:t>Culture</a:t>
          </a:r>
        </a:p>
      </dgm:t>
    </dgm:pt>
    <dgm:pt modelId="{53C98314-2E64-F047-BDCB-3AB22344C543}" type="parTrans" cxnId="{8B755D3E-DEAA-F24C-994A-3ED03D3E8E81}">
      <dgm:prSet/>
      <dgm:spPr/>
      <dgm:t>
        <a:bodyPr/>
        <a:lstStyle/>
        <a:p>
          <a:endParaRPr lang="en-US"/>
        </a:p>
      </dgm:t>
    </dgm:pt>
    <dgm:pt modelId="{A3F0477D-855B-A043-9CB1-5DAE8224ABED}" type="sibTrans" cxnId="{8B755D3E-DEAA-F24C-994A-3ED03D3E8E81}">
      <dgm:prSet/>
      <dgm:spPr/>
      <dgm:t>
        <a:bodyPr/>
        <a:lstStyle/>
        <a:p>
          <a:endParaRPr lang="en-US"/>
        </a:p>
      </dgm:t>
    </dgm:pt>
    <dgm:pt modelId="{91721AB2-6B61-CE4B-986E-6EA4A6728518}" type="pres">
      <dgm:prSet presAssocID="{34867998-52FA-E74A-B703-97E406C209ED}" presName="Name0" presStyleCnt="0">
        <dgm:presLayoutVars>
          <dgm:dir/>
          <dgm:animLvl val="lvl"/>
          <dgm:resizeHandles val="exact"/>
        </dgm:presLayoutVars>
      </dgm:prSet>
      <dgm:spPr/>
    </dgm:pt>
    <dgm:pt modelId="{737EE03F-18D9-024D-A98C-3D1057893521}" type="pres">
      <dgm:prSet presAssocID="{373560BC-0E80-AF43-BAAC-C556BEC3E27C}" presName="Name8" presStyleCnt="0"/>
      <dgm:spPr/>
    </dgm:pt>
    <dgm:pt modelId="{4062D307-9D0D-344D-84AA-418C4618A0DA}" type="pres">
      <dgm:prSet presAssocID="{373560BC-0E80-AF43-BAAC-C556BEC3E27C}" presName="level" presStyleLbl="node1" presStyleIdx="0" presStyleCnt="3">
        <dgm:presLayoutVars>
          <dgm:chMax val="1"/>
          <dgm:bulletEnabled val="1"/>
        </dgm:presLayoutVars>
      </dgm:prSet>
      <dgm:spPr/>
    </dgm:pt>
    <dgm:pt modelId="{3ECDDB6E-CD0F-434E-BAD6-88F1E1994314}" type="pres">
      <dgm:prSet presAssocID="{373560BC-0E80-AF43-BAAC-C556BEC3E27C}" presName="levelTx" presStyleLbl="revTx" presStyleIdx="0" presStyleCnt="0">
        <dgm:presLayoutVars>
          <dgm:chMax val="1"/>
          <dgm:bulletEnabled val="1"/>
        </dgm:presLayoutVars>
      </dgm:prSet>
      <dgm:spPr/>
    </dgm:pt>
    <dgm:pt modelId="{C901FE99-D3C0-DC44-8B44-33510328D53E}" type="pres">
      <dgm:prSet presAssocID="{8E1B9586-6243-5B45-8576-7A7138F26A72}" presName="Name8" presStyleCnt="0"/>
      <dgm:spPr/>
    </dgm:pt>
    <dgm:pt modelId="{F2AA343F-BD94-E74D-9251-2C2E0EADBC37}" type="pres">
      <dgm:prSet presAssocID="{8E1B9586-6243-5B45-8576-7A7138F26A72}" presName="level" presStyleLbl="node1" presStyleIdx="1" presStyleCnt="3">
        <dgm:presLayoutVars>
          <dgm:chMax val="1"/>
          <dgm:bulletEnabled val="1"/>
        </dgm:presLayoutVars>
      </dgm:prSet>
      <dgm:spPr/>
    </dgm:pt>
    <dgm:pt modelId="{3BC0A873-E0E7-3240-A4A3-519C40F5DB08}" type="pres">
      <dgm:prSet presAssocID="{8E1B9586-6243-5B45-8576-7A7138F26A72}" presName="levelTx" presStyleLbl="revTx" presStyleIdx="0" presStyleCnt="0">
        <dgm:presLayoutVars>
          <dgm:chMax val="1"/>
          <dgm:bulletEnabled val="1"/>
        </dgm:presLayoutVars>
      </dgm:prSet>
      <dgm:spPr/>
    </dgm:pt>
    <dgm:pt modelId="{3E93ACC9-F49B-A84D-BC79-5E4BCD9DE221}" type="pres">
      <dgm:prSet presAssocID="{312EB7DF-89E6-D647-8BD7-B76BFEAF4C56}" presName="Name8" presStyleCnt="0"/>
      <dgm:spPr/>
    </dgm:pt>
    <dgm:pt modelId="{F5F1064B-7CD7-7E46-A0C9-33A3E56881A7}" type="pres">
      <dgm:prSet presAssocID="{312EB7DF-89E6-D647-8BD7-B76BFEAF4C56}" presName="level" presStyleLbl="node1" presStyleIdx="2" presStyleCnt="3">
        <dgm:presLayoutVars>
          <dgm:chMax val="1"/>
          <dgm:bulletEnabled val="1"/>
        </dgm:presLayoutVars>
      </dgm:prSet>
      <dgm:spPr/>
    </dgm:pt>
    <dgm:pt modelId="{C6405937-CE8D-1D47-8494-87048E415594}" type="pres">
      <dgm:prSet presAssocID="{312EB7DF-89E6-D647-8BD7-B76BFEAF4C56}" presName="levelTx" presStyleLbl="revTx" presStyleIdx="0" presStyleCnt="0">
        <dgm:presLayoutVars>
          <dgm:chMax val="1"/>
          <dgm:bulletEnabled val="1"/>
        </dgm:presLayoutVars>
      </dgm:prSet>
      <dgm:spPr/>
    </dgm:pt>
  </dgm:ptLst>
  <dgm:cxnLst>
    <dgm:cxn modelId="{C120762F-8986-D647-9928-D1CF9EB8D2D5}" type="presOf" srcId="{34867998-52FA-E74A-B703-97E406C209ED}" destId="{91721AB2-6B61-CE4B-986E-6EA4A6728518}" srcOrd="0" destOrd="0" presId="urn:microsoft.com/office/officeart/2005/8/layout/pyramid1"/>
    <dgm:cxn modelId="{8B755D3E-DEAA-F24C-994A-3ED03D3E8E81}" srcId="{34867998-52FA-E74A-B703-97E406C209ED}" destId="{312EB7DF-89E6-D647-8BD7-B76BFEAF4C56}" srcOrd="2" destOrd="0" parTransId="{53C98314-2E64-F047-BDCB-3AB22344C543}" sibTransId="{A3F0477D-855B-A043-9CB1-5DAE8224ABED}"/>
    <dgm:cxn modelId="{B79EA04E-C3EF-9A4E-AA26-1DD7703FC12D}" type="presOf" srcId="{8E1B9586-6243-5B45-8576-7A7138F26A72}" destId="{3BC0A873-E0E7-3240-A4A3-519C40F5DB08}" srcOrd="1" destOrd="0" presId="urn:microsoft.com/office/officeart/2005/8/layout/pyramid1"/>
    <dgm:cxn modelId="{A1C2EF5C-52AD-144A-88B6-8CA1270387A8}" type="presOf" srcId="{373560BC-0E80-AF43-BAAC-C556BEC3E27C}" destId="{4062D307-9D0D-344D-84AA-418C4618A0DA}" srcOrd="0" destOrd="0" presId="urn:microsoft.com/office/officeart/2005/8/layout/pyramid1"/>
    <dgm:cxn modelId="{6E1C8078-8555-6D4D-AC84-E0279DD784AB}" type="presOf" srcId="{8E1B9586-6243-5B45-8576-7A7138F26A72}" destId="{F2AA343F-BD94-E74D-9251-2C2E0EADBC37}" srcOrd="0" destOrd="0" presId="urn:microsoft.com/office/officeart/2005/8/layout/pyramid1"/>
    <dgm:cxn modelId="{1FE1027C-D44D-1044-95AF-62DBFAA524FF}" type="presOf" srcId="{312EB7DF-89E6-D647-8BD7-B76BFEAF4C56}" destId="{F5F1064B-7CD7-7E46-A0C9-33A3E56881A7}" srcOrd="0" destOrd="0" presId="urn:microsoft.com/office/officeart/2005/8/layout/pyramid1"/>
    <dgm:cxn modelId="{657A5084-031C-2040-9104-5BB16126DA0F}" srcId="{34867998-52FA-E74A-B703-97E406C209ED}" destId="{8E1B9586-6243-5B45-8576-7A7138F26A72}" srcOrd="1" destOrd="0" parTransId="{0A52CE8E-ED8A-1747-B114-C7CAA9005FF8}" sibTransId="{5512547D-A7C1-E645-9947-B35191A5F7E2}"/>
    <dgm:cxn modelId="{22912CCA-C1DE-3849-B30E-4EA29450DA2F}" srcId="{34867998-52FA-E74A-B703-97E406C209ED}" destId="{373560BC-0E80-AF43-BAAC-C556BEC3E27C}" srcOrd="0" destOrd="0" parTransId="{2823CA83-F2CB-854B-A91A-2C7D89A36A34}" sibTransId="{DB5E8E06-6860-FC41-9197-057C74BB798C}"/>
    <dgm:cxn modelId="{AEDCB5DD-901C-6047-BBDD-662142F22E0F}" type="presOf" srcId="{373560BC-0E80-AF43-BAAC-C556BEC3E27C}" destId="{3ECDDB6E-CD0F-434E-BAD6-88F1E1994314}" srcOrd="1" destOrd="0" presId="urn:microsoft.com/office/officeart/2005/8/layout/pyramid1"/>
    <dgm:cxn modelId="{FFC229EC-1537-FE48-8E18-28ACBB42447E}" type="presOf" srcId="{312EB7DF-89E6-D647-8BD7-B76BFEAF4C56}" destId="{C6405937-CE8D-1D47-8494-87048E415594}" srcOrd="1" destOrd="0" presId="urn:microsoft.com/office/officeart/2005/8/layout/pyramid1"/>
    <dgm:cxn modelId="{94DC6AAA-0F1E-4546-8CAE-1C8D343855C4}" type="presParOf" srcId="{91721AB2-6B61-CE4B-986E-6EA4A6728518}" destId="{737EE03F-18D9-024D-A98C-3D1057893521}" srcOrd="0" destOrd="0" presId="urn:microsoft.com/office/officeart/2005/8/layout/pyramid1"/>
    <dgm:cxn modelId="{EF09B5E9-ABC3-E649-AE72-C60C4F373639}" type="presParOf" srcId="{737EE03F-18D9-024D-A98C-3D1057893521}" destId="{4062D307-9D0D-344D-84AA-418C4618A0DA}" srcOrd="0" destOrd="0" presId="urn:microsoft.com/office/officeart/2005/8/layout/pyramid1"/>
    <dgm:cxn modelId="{8AD18B73-EE88-3041-84AC-8F7F84C1479A}" type="presParOf" srcId="{737EE03F-18D9-024D-A98C-3D1057893521}" destId="{3ECDDB6E-CD0F-434E-BAD6-88F1E1994314}" srcOrd="1" destOrd="0" presId="urn:microsoft.com/office/officeart/2005/8/layout/pyramid1"/>
    <dgm:cxn modelId="{973C66DE-5543-2243-91BE-E0BABB26672A}" type="presParOf" srcId="{91721AB2-6B61-CE4B-986E-6EA4A6728518}" destId="{C901FE99-D3C0-DC44-8B44-33510328D53E}" srcOrd="1" destOrd="0" presId="urn:microsoft.com/office/officeart/2005/8/layout/pyramid1"/>
    <dgm:cxn modelId="{5ADA1EE6-E305-974F-9659-6CD56B1AAEEA}" type="presParOf" srcId="{C901FE99-D3C0-DC44-8B44-33510328D53E}" destId="{F2AA343F-BD94-E74D-9251-2C2E0EADBC37}" srcOrd="0" destOrd="0" presId="urn:microsoft.com/office/officeart/2005/8/layout/pyramid1"/>
    <dgm:cxn modelId="{0573E74C-FCB1-FE4B-A416-8BC6DA72DE37}" type="presParOf" srcId="{C901FE99-D3C0-DC44-8B44-33510328D53E}" destId="{3BC0A873-E0E7-3240-A4A3-519C40F5DB08}" srcOrd="1" destOrd="0" presId="urn:microsoft.com/office/officeart/2005/8/layout/pyramid1"/>
    <dgm:cxn modelId="{1030C02C-B6FB-A048-ADFF-853069CEE4C2}" type="presParOf" srcId="{91721AB2-6B61-CE4B-986E-6EA4A6728518}" destId="{3E93ACC9-F49B-A84D-BC79-5E4BCD9DE221}" srcOrd="2" destOrd="0" presId="urn:microsoft.com/office/officeart/2005/8/layout/pyramid1"/>
    <dgm:cxn modelId="{4363E77D-08FF-E146-B68A-92B42F91563D}" type="presParOf" srcId="{3E93ACC9-F49B-A84D-BC79-5E4BCD9DE221}" destId="{F5F1064B-7CD7-7E46-A0C9-33A3E56881A7}" srcOrd="0" destOrd="0" presId="urn:microsoft.com/office/officeart/2005/8/layout/pyramid1"/>
    <dgm:cxn modelId="{9330F261-693B-B24F-849B-2B58B41971E2}" type="presParOf" srcId="{3E93ACC9-F49B-A84D-BC79-5E4BCD9DE221}" destId="{C6405937-CE8D-1D47-8494-87048E41559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64D520-C77B-7543-B071-B62E32FE431F}" type="doc">
      <dgm:prSet loTypeId="urn:microsoft.com/office/officeart/2005/8/layout/gear1" loCatId="" qsTypeId="urn:microsoft.com/office/officeart/2005/8/quickstyle/simple1" qsCatId="simple" csTypeId="urn:microsoft.com/office/officeart/2005/8/colors/accent1_2" csCatId="accent1" phldr="1"/>
      <dgm:spPr/>
    </dgm:pt>
    <dgm:pt modelId="{A9A9D6D2-CE22-A049-89B1-8AC53E14E3AF}">
      <dgm:prSet phldrT="[Text]"/>
      <dgm:spPr>
        <a:solidFill>
          <a:srgbClr val="0070C0"/>
        </a:solidFill>
      </dgm:spPr>
      <dgm:t>
        <a:bodyPr/>
        <a:lstStyle/>
        <a:p>
          <a:r>
            <a:rPr lang="en-US" b="1" dirty="0"/>
            <a:t>Wellbeing</a:t>
          </a:r>
          <a:r>
            <a:rPr lang="en-US" dirty="0"/>
            <a:t> </a:t>
          </a:r>
        </a:p>
      </dgm:t>
    </dgm:pt>
    <dgm:pt modelId="{3E065854-D385-F444-966D-5CD24D19F5F6}" type="parTrans" cxnId="{43749090-12A3-C04C-95A4-EFC649F7CC0B}">
      <dgm:prSet/>
      <dgm:spPr/>
      <dgm:t>
        <a:bodyPr/>
        <a:lstStyle/>
        <a:p>
          <a:endParaRPr lang="en-US"/>
        </a:p>
      </dgm:t>
    </dgm:pt>
    <dgm:pt modelId="{4D42E9EE-A69E-194F-A5C1-5234808F2EC8}" type="sibTrans" cxnId="{43749090-12A3-C04C-95A4-EFC649F7CC0B}">
      <dgm:prSet/>
      <dgm:spPr/>
      <dgm:t>
        <a:bodyPr/>
        <a:lstStyle/>
        <a:p>
          <a:endParaRPr lang="en-US"/>
        </a:p>
      </dgm:t>
    </dgm:pt>
    <dgm:pt modelId="{052F6BEE-1F19-814F-83E2-D8A891C47B36}">
      <dgm:prSet phldrT="[Text]"/>
      <dgm:spPr>
        <a:solidFill>
          <a:srgbClr val="0070C0"/>
        </a:solidFill>
      </dgm:spPr>
      <dgm:t>
        <a:bodyPr/>
        <a:lstStyle/>
        <a:p>
          <a:r>
            <a:rPr lang="en-US" b="1" dirty="0"/>
            <a:t>Connection</a:t>
          </a:r>
        </a:p>
      </dgm:t>
    </dgm:pt>
    <dgm:pt modelId="{07C4A33B-26F6-BD41-9E98-4B29D28C1BE8}" type="parTrans" cxnId="{F9315EDC-CCCE-1E49-A793-B6294E57723B}">
      <dgm:prSet/>
      <dgm:spPr/>
      <dgm:t>
        <a:bodyPr/>
        <a:lstStyle/>
        <a:p>
          <a:endParaRPr lang="en-US"/>
        </a:p>
      </dgm:t>
    </dgm:pt>
    <dgm:pt modelId="{856C1420-095D-6E42-B2BC-CBFBEEF7A865}" type="sibTrans" cxnId="{F9315EDC-CCCE-1E49-A793-B6294E57723B}">
      <dgm:prSet/>
      <dgm:spPr/>
      <dgm:t>
        <a:bodyPr/>
        <a:lstStyle/>
        <a:p>
          <a:endParaRPr lang="en-US"/>
        </a:p>
      </dgm:t>
    </dgm:pt>
    <dgm:pt modelId="{D9830083-3213-0A4C-B9EB-9C465808F0FD}">
      <dgm:prSet phldrT="[Text]"/>
      <dgm:spPr>
        <a:solidFill>
          <a:srgbClr val="0070C0"/>
        </a:solidFill>
      </dgm:spPr>
      <dgm:t>
        <a:bodyPr/>
        <a:lstStyle/>
        <a:p>
          <a:r>
            <a:rPr lang="en-US" b="1" dirty="0"/>
            <a:t>Culture</a:t>
          </a:r>
        </a:p>
      </dgm:t>
    </dgm:pt>
    <dgm:pt modelId="{67E1E6B6-7C11-A54F-93C3-8780386C4AF2}" type="parTrans" cxnId="{9BFEE5DF-2EA8-0740-B95A-47184A494014}">
      <dgm:prSet/>
      <dgm:spPr/>
      <dgm:t>
        <a:bodyPr/>
        <a:lstStyle/>
        <a:p>
          <a:endParaRPr lang="en-US"/>
        </a:p>
      </dgm:t>
    </dgm:pt>
    <dgm:pt modelId="{4B7F498C-6F98-0840-87BA-25573631756C}" type="sibTrans" cxnId="{9BFEE5DF-2EA8-0740-B95A-47184A494014}">
      <dgm:prSet/>
      <dgm:spPr/>
      <dgm:t>
        <a:bodyPr/>
        <a:lstStyle/>
        <a:p>
          <a:endParaRPr lang="en-US"/>
        </a:p>
      </dgm:t>
    </dgm:pt>
    <dgm:pt modelId="{E86D0FDA-8750-664E-9DDB-19199191CCA0}" type="pres">
      <dgm:prSet presAssocID="{9864D520-C77B-7543-B071-B62E32FE431F}" presName="composite" presStyleCnt="0">
        <dgm:presLayoutVars>
          <dgm:chMax val="3"/>
          <dgm:animLvl val="lvl"/>
          <dgm:resizeHandles val="exact"/>
        </dgm:presLayoutVars>
      </dgm:prSet>
      <dgm:spPr/>
    </dgm:pt>
    <dgm:pt modelId="{1FD88030-95C0-5647-915B-6C8EFAB82C22}" type="pres">
      <dgm:prSet presAssocID="{A9A9D6D2-CE22-A049-89B1-8AC53E14E3AF}" presName="gear1" presStyleLbl="node1" presStyleIdx="0" presStyleCnt="3">
        <dgm:presLayoutVars>
          <dgm:chMax val="1"/>
          <dgm:bulletEnabled val="1"/>
        </dgm:presLayoutVars>
      </dgm:prSet>
      <dgm:spPr/>
    </dgm:pt>
    <dgm:pt modelId="{BC191B97-F89B-8F40-9401-2C9C49A20BC6}" type="pres">
      <dgm:prSet presAssocID="{A9A9D6D2-CE22-A049-89B1-8AC53E14E3AF}" presName="gear1srcNode" presStyleLbl="node1" presStyleIdx="0" presStyleCnt="3"/>
      <dgm:spPr/>
    </dgm:pt>
    <dgm:pt modelId="{B358F8E0-5571-744B-8FD9-BA2114CCACA0}" type="pres">
      <dgm:prSet presAssocID="{A9A9D6D2-CE22-A049-89B1-8AC53E14E3AF}" presName="gear1dstNode" presStyleLbl="node1" presStyleIdx="0" presStyleCnt="3"/>
      <dgm:spPr/>
    </dgm:pt>
    <dgm:pt modelId="{6FDA57C7-979D-5846-95E1-39B06F820913}" type="pres">
      <dgm:prSet presAssocID="{052F6BEE-1F19-814F-83E2-D8A891C47B36}" presName="gear2" presStyleLbl="node1" presStyleIdx="1" presStyleCnt="3">
        <dgm:presLayoutVars>
          <dgm:chMax val="1"/>
          <dgm:bulletEnabled val="1"/>
        </dgm:presLayoutVars>
      </dgm:prSet>
      <dgm:spPr/>
    </dgm:pt>
    <dgm:pt modelId="{8596A429-A6D9-8148-8B9F-9D657796ACE2}" type="pres">
      <dgm:prSet presAssocID="{052F6BEE-1F19-814F-83E2-D8A891C47B36}" presName="gear2srcNode" presStyleLbl="node1" presStyleIdx="1" presStyleCnt="3"/>
      <dgm:spPr/>
    </dgm:pt>
    <dgm:pt modelId="{EDD449F5-F61C-0F4C-B616-AE3598E27FF6}" type="pres">
      <dgm:prSet presAssocID="{052F6BEE-1F19-814F-83E2-D8A891C47B36}" presName="gear2dstNode" presStyleLbl="node1" presStyleIdx="1" presStyleCnt="3"/>
      <dgm:spPr/>
    </dgm:pt>
    <dgm:pt modelId="{6ABD3586-6EB2-D940-81B0-DB378938D793}" type="pres">
      <dgm:prSet presAssocID="{D9830083-3213-0A4C-B9EB-9C465808F0FD}" presName="gear3" presStyleLbl="node1" presStyleIdx="2" presStyleCnt="3"/>
      <dgm:spPr/>
    </dgm:pt>
    <dgm:pt modelId="{4A05DD61-168A-0C41-AFD9-AFF3F43C99F5}" type="pres">
      <dgm:prSet presAssocID="{D9830083-3213-0A4C-B9EB-9C465808F0FD}" presName="gear3tx" presStyleLbl="node1" presStyleIdx="2" presStyleCnt="3">
        <dgm:presLayoutVars>
          <dgm:chMax val="1"/>
          <dgm:bulletEnabled val="1"/>
        </dgm:presLayoutVars>
      </dgm:prSet>
      <dgm:spPr/>
    </dgm:pt>
    <dgm:pt modelId="{2CE7167A-C3D1-4743-A506-DD695F865A2B}" type="pres">
      <dgm:prSet presAssocID="{D9830083-3213-0A4C-B9EB-9C465808F0FD}" presName="gear3srcNode" presStyleLbl="node1" presStyleIdx="2" presStyleCnt="3"/>
      <dgm:spPr/>
    </dgm:pt>
    <dgm:pt modelId="{34B45A5B-42FA-034E-A69E-F1FD4EA303D4}" type="pres">
      <dgm:prSet presAssocID="{D9830083-3213-0A4C-B9EB-9C465808F0FD}" presName="gear3dstNode" presStyleLbl="node1" presStyleIdx="2" presStyleCnt="3"/>
      <dgm:spPr/>
    </dgm:pt>
    <dgm:pt modelId="{94EC244D-5B90-084A-BB2B-0E2A365ACD70}" type="pres">
      <dgm:prSet presAssocID="{4D42E9EE-A69E-194F-A5C1-5234808F2EC8}" presName="connector1" presStyleLbl="sibTrans2D1" presStyleIdx="0" presStyleCnt="3"/>
      <dgm:spPr/>
    </dgm:pt>
    <dgm:pt modelId="{4148400D-E2D4-044B-A60F-31D0B079CCD3}" type="pres">
      <dgm:prSet presAssocID="{856C1420-095D-6E42-B2BC-CBFBEEF7A865}" presName="connector2" presStyleLbl="sibTrans2D1" presStyleIdx="1" presStyleCnt="3"/>
      <dgm:spPr/>
    </dgm:pt>
    <dgm:pt modelId="{DF3334A4-B4C7-F142-9290-B26C06F2C7B2}" type="pres">
      <dgm:prSet presAssocID="{4B7F498C-6F98-0840-87BA-25573631756C}" presName="connector3" presStyleLbl="sibTrans2D1" presStyleIdx="2" presStyleCnt="3"/>
      <dgm:spPr/>
    </dgm:pt>
  </dgm:ptLst>
  <dgm:cxnLst>
    <dgm:cxn modelId="{3F945309-49E9-DF46-8FC5-CFB39DA250F1}" type="presOf" srcId="{4D42E9EE-A69E-194F-A5C1-5234808F2EC8}" destId="{94EC244D-5B90-084A-BB2B-0E2A365ACD70}" srcOrd="0" destOrd="0" presId="urn:microsoft.com/office/officeart/2005/8/layout/gear1"/>
    <dgm:cxn modelId="{4561EE22-FCF7-6347-94D4-E20156F33700}" type="presOf" srcId="{D9830083-3213-0A4C-B9EB-9C465808F0FD}" destId="{4A05DD61-168A-0C41-AFD9-AFF3F43C99F5}" srcOrd="1" destOrd="0" presId="urn:microsoft.com/office/officeart/2005/8/layout/gear1"/>
    <dgm:cxn modelId="{50D9DB2D-FB74-A045-AD66-F7BA187084EA}" type="presOf" srcId="{D9830083-3213-0A4C-B9EB-9C465808F0FD}" destId="{2CE7167A-C3D1-4743-A506-DD695F865A2B}" srcOrd="2" destOrd="0" presId="urn:microsoft.com/office/officeart/2005/8/layout/gear1"/>
    <dgm:cxn modelId="{4C700658-5B76-0647-BBF7-6AEA1DE261F1}" type="presOf" srcId="{9864D520-C77B-7543-B071-B62E32FE431F}" destId="{E86D0FDA-8750-664E-9DDB-19199191CCA0}" srcOrd="0" destOrd="0" presId="urn:microsoft.com/office/officeart/2005/8/layout/gear1"/>
    <dgm:cxn modelId="{30483B78-F47C-D84A-96D2-1B0E15D04AE3}" type="presOf" srcId="{052F6BEE-1F19-814F-83E2-D8A891C47B36}" destId="{EDD449F5-F61C-0F4C-B616-AE3598E27FF6}" srcOrd="2" destOrd="0" presId="urn:microsoft.com/office/officeart/2005/8/layout/gear1"/>
    <dgm:cxn modelId="{B43F2B88-CA9E-494C-84D6-9147828809BF}" type="presOf" srcId="{856C1420-095D-6E42-B2BC-CBFBEEF7A865}" destId="{4148400D-E2D4-044B-A60F-31D0B079CCD3}" srcOrd="0" destOrd="0" presId="urn:microsoft.com/office/officeart/2005/8/layout/gear1"/>
    <dgm:cxn modelId="{B8EAAF8B-F61E-004D-99A5-F5EF81821406}" type="presOf" srcId="{A9A9D6D2-CE22-A049-89B1-8AC53E14E3AF}" destId="{1FD88030-95C0-5647-915B-6C8EFAB82C22}" srcOrd="0" destOrd="0" presId="urn:microsoft.com/office/officeart/2005/8/layout/gear1"/>
    <dgm:cxn modelId="{F4011E8E-700E-3C45-AD67-641BA41B4DF5}" type="presOf" srcId="{052F6BEE-1F19-814F-83E2-D8A891C47B36}" destId="{8596A429-A6D9-8148-8B9F-9D657796ACE2}" srcOrd="1" destOrd="0" presId="urn:microsoft.com/office/officeart/2005/8/layout/gear1"/>
    <dgm:cxn modelId="{43749090-12A3-C04C-95A4-EFC649F7CC0B}" srcId="{9864D520-C77B-7543-B071-B62E32FE431F}" destId="{A9A9D6D2-CE22-A049-89B1-8AC53E14E3AF}" srcOrd="0" destOrd="0" parTransId="{3E065854-D385-F444-966D-5CD24D19F5F6}" sibTransId="{4D42E9EE-A69E-194F-A5C1-5234808F2EC8}"/>
    <dgm:cxn modelId="{332D60A8-F4C6-484E-8696-CB99C6163F08}" type="presOf" srcId="{A9A9D6D2-CE22-A049-89B1-8AC53E14E3AF}" destId="{B358F8E0-5571-744B-8FD9-BA2114CCACA0}" srcOrd="2" destOrd="0" presId="urn:microsoft.com/office/officeart/2005/8/layout/gear1"/>
    <dgm:cxn modelId="{3ADED2AC-52DE-2440-B6B5-409A7DFC44F1}" type="presOf" srcId="{D9830083-3213-0A4C-B9EB-9C465808F0FD}" destId="{6ABD3586-6EB2-D940-81B0-DB378938D793}" srcOrd="0" destOrd="0" presId="urn:microsoft.com/office/officeart/2005/8/layout/gear1"/>
    <dgm:cxn modelId="{09CC16D1-0C00-734A-B0E4-F4C836ACC60F}" type="presOf" srcId="{052F6BEE-1F19-814F-83E2-D8A891C47B36}" destId="{6FDA57C7-979D-5846-95E1-39B06F820913}" srcOrd="0" destOrd="0" presId="urn:microsoft.com/office/officeart/2005/8/layout/gear1"/>
    <dgm:cxn modelId="{6021BCD4-DD5D-4F4B-A19B-05286D144E27}" type="presOf" srcId="{4B7F498C-6F98-0840-87BA-25573631756C}" destId="{DF3334A4-B4C7-F142-9290-B26C06F2C7B2}" srcOrd="0" destOrd="0" presId="urn:microsoft.com/office/officeart/2005/8/layout/gear1"/>
    <dgm:cxn modelId="{F9315EDC-CCCE-1E49-A793-B6294E57723B}" srcId="{9864D520-C77B-7543-B071-B62E32FE431F}" destId="{052F6BEE-1F19-814F-83E2-D8A891C47B36}" srcOrd="1" destOrd="0" parTransId="{07C4A33B-26F6-BD41-9E98-4B29D28C1BE8}" sibTransId="{856C1420-095D-6E42-B2BC-CBFBEEF7A865}"/>
    <dgm:cxn modelId="{9BFEE5DF-2EA8-0740-B95A-47184A494014}" srcId="{9864D520-C77B-7543-B071-B62E32FE431F}" destId="{D9830083-3213-0A4C-B9EB-9C465808F0FD}" srcOrd="2" destOrd="0" parTransId="{67E1E6B6-7C11-A54F-93C3-8780386C4AF2}" sibTransId="{4B7F498C-6F98-0840-87BA-25573631756C}"/>
    <dgm:cxn modelId="{BF4860F0-C681-0245-BE0D-BD0417CC0315}" type="presOf" srcId="{A9A9D6D2-CE22-A049-89B1-8AC53E14E3AF}" destId="{BC191B97-F89B-8F40-9401-2C9C49A20BC6}" srcOrd="1" destOrd="0" presId="urn:microsoft.com/office/officeart/2005/8/layout/gear1"/>
    <dgm:cxn modelId="{A7C1B6F9-9656-A04C-98B3-F4F11DC1BF0B}" type="presOf" srcId="{D9830083-3213-0A4C-B9EB-9C465808F0FD}" destId="{34B45A5B-42FA-034E-A69E-F1FD4EA303D4}" srcOrd="3" destOrd="0" presId="urn:microsoft.com/office/officeart/2005/8/layout/gear1"/>
    <dgm:cxn modelId="{FC258ACF-5538-0B48-BEDE-274B8A3B86C1}" type="presParOf" srcId="{E86D0FDA-8750-664E-9DDB-19199191CCA0}" destId="{1FD88030-95C0-5647-915B-6C8EFAB82C22}" srcOrd="0" destOrd="0" presId="urn:microsoft.com/office/officeart/2005/8/layout/gear1"/>
    <dgm:cxn modelId="{764307A7-51EE-9046-B433-542AEC5C83BD}" type="presParOf" srcId="{E86D0FDA-8750-664E-9DDB-19199191CCA0}" destId="{BC191B97-F89B-8F40-9401-2C9C49A20BC6}" srcOrd="1" destOrd="0" presId="urn:microsoft.com/office/officeart/2005/8/layout/gear1"/>
    <dgm:cxn modelId="{70B0B116-2E93-DA42-8F78-4E716D112810}" type="presParOf" srcId="{E86D0FDA-8750-664E-9DDB-19199191CCA0}" destId="{B358F8E0-5571-744B-8FD9-BA2114CCACA0}" srcOrd="2" destOrd="0" presId="urn:microsoft.com/office/officeart/2005/8/layout/gear1"/>
    <dgm:cxn modelId="{38B76A3B-5BFB-884F-98DB-8D13BF704DF2}" type="presParOf" srcId="{E86D0FDA-8750-664E-9DDB-19199191CCA0}" destId="{6FDA57C7-979D-5846-95E1-39B06F820913}" srcOrd="3" destOrd="0" presId="urn:microsoft.com/office/officeart/2005/8/layout/gear1"/>
    <dgm:cxn modelId="{F6BA84C1-0001-F34F-93E6-BBD0ED3B1E50}" type="presParOf" srcId="{E86D0FDA-8750-664E-9DDB-19199191CCA0}" destId="{8596A429-A6D9-8148-8B9F-9D657796ACE2}" srcOrd="4" destOrd="0" presId="urn:microsoft.com/office/officeart/2005/8/layout/gear1"/>
    <dgm:cxn modelId="{26F97B12-CA98-3246-B5F1-4A9A612DB360}" type="presParOf" srcId="{E86D0FDA-8750-664E-9DDB-19199191CCA0}" destId="{EDD449F5-F61C-0F4C-B616-AE3598E27FF6}" srcOrd="5" destOrd="0" presId="urn:microsoft.com/office/officeart/2005/8/layout/gear1"/>
    <dgm:cxn modelId="{9F4648CD-F5D3-0044-8FC0-449953E16853}" type="presParOf" srcId="{E86D0FDA-8750-664E-9DDB-19199191CCA0}" destId="{6ABD3586-6EB2-D940-81B0-DB378938D793}" srcOrd="6" destOrd="0" presId="urn:microsoft.com/office/officeart/2005/8/layout/gear1"/>
    <dgm:cxn modelId="{DB540490-0482-1549-BDDB-85D86F65732E}" type="presParOf" srcId="{E86D0FDA-8750-664E-9DDB-19199191CCA0}" destId="{4A05DD61-168A-0C41-AFD9-AFF3F43C99F5}" srcOrd="7" destOrd="0" presId="urn:microsoft.com/office/officeart/2005/8/layout/gear1"/>
    <dgm:cxn modelId="{628A8352-F8F4-C345-A1EB-F791B738011E}" type="presParOf" srcId="{E86D0FDA-8750-664E-9DDB-19199191CCA0}" destId="{2CE7167A-C3D1-4743-A506-DD695F865A2B}" srcOrd="8" destOrd="0" presId="urn:microsoft.com/office/officeart/2005/8/layout/gear1"/>
    <dgm:cxn modelId="{4B844E3B-2049-AF4F-8DA9-7012E71EA293}" type="presParOf" srcId="{E86D0FDA-8750-664E-9DDB-19199191CCA0}" destId="{34B45A5B-42FA-034E-A69E-F1FD4EA303D4}" srcOrd="9" destOrd="0" presId="urn:microsoft.com/office/officeart/2005/8/layout/gear1"/>
    <dgm:cxn modelId="{22621B3C-750B-9E41-8E88-CCE6328EC7EC}" type="presParOf" srcId="{E86D0FDA-8750-664E-9DDB-19199191CCA0}" destId="{94EC244D-5B90-084A-BB2B-0E2A365ACD70}" srcOrd="10" destOrd="0" presId="urn:microsoft.com/office/officeart/2005/8/layout/gear1"/>
    <dgm:cxn modelId="{C73E6957-1B0A-7E4A-B9A2-84338B11AB9A}" type="presParOf" srcId="{E86D0FDA-8750-664E-9DDB-19199191CCA0}" destId="{4148400D-E2D4-044B-A60F-31D0B079CCD3}" srcOrd="11" destOrd="0" presId="urn:microsoft.com/office/officeart/2005/8/layout/gear1"/>
    <dgm:cxn modelId="{05B3D805-CCD0-D742-8BED-EADD7916BA8E}" type="presParOf" srcId="{E86D0FDA-8750-664E-9DDB-19199191CCA0}" destId="{DF3334A4-B4C7-F142-9290-B26C06F2C7B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8030-95C0-5647-915B-6C8EFAB82C22}">
      <dsp:nvSpPr>
        <dsp:cNvPr id="0" name=""/>
        <dsp:cNvSpPr/>
      </dsp:nvSpPr>
      <dsp:spPr>
        <a:xfrm>
          <a:off x="4437888" y="2578608"/>
          <a:ext cx="3151632" cy="3151632"/>
        </a:xfrm>
        <a:prstGeom prst="gear9">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Wellbeing</a:t>
          </a:r>
          <a:r>
            <a:rPr lang="en-US" sz="2900" kern="1200" dirty="0"/>
            <a:t> </a:t>
          </a:r>
        </a:p>
      </dsp:txBody>
      <dsp:txXfrm>
        <a:off x="5071506" y="3316863"/>
        <a:ext cx="1884396" cy="1620004"/>
      </dsp:txXfrm>
    </dsp:sp>
    <dsp:sp modelId="{6FDA57C7-979D-5846-95E1-39B06F820913}">
      <dsp:nvSpPr>
        <dsp:cNvPr id="0" name=""/>
        <dsp:cNvSpPr/>
      </dsp:nvSpPr>
      <dsp:spPr>
        <a:xfrm>
          <a:off x="2604211" y="1833676"/>
          <a:ext cx="2292096" cy="2292096"/>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Connection</a:t>
          </a:r>
        </a:p>
      </dsp:txBody>
      <dsp:txXfrm>
        <a:off x="3181253" y="2414206"/>
        <a:ext cx="1138012" cy="1131036"/>
      </dsp:txXfrm>
    </dsp:sp>
    <dsp:sp modelId="{6ABD3586-6EB2-D940-81B0-DB378938D793}">
      <dsp:nvSpPr>
        <dsp:cNvPr id="0" name=""/>
        <dsp:cNvSpPr/>
      </dsp:nvSpPr>
      <dsp:spPr>
        <a:xfrm rot="20700000">
          <a:off x="3888018" y="252364"/>
          <a:ext cx="2245786" cy="2245786"/>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Culture</a:t>
          </a:r>
        </a:p>
      </dsp:txBody>
      <dsp:txXfrm rot="-20700000">
        <a:off x="4380585" y="744931"/>
        <a:ext cx="1260652" cy="1260652"/>
      </dsp:txXfrm>
    </dsp:sp>
    <dsp:sp modelId="{94EC244D-5B90-084A-BB2B-0E2A365ACD70}">
      <dsp:nvSpPr>
        <dsp:cNvPr id="0" name=""/>
        <dsp:cNvSpPr/>
      </dsp:nvSpPr>
      <dsp:spPr>
        <a:xfrm>
          <a:off x="4212767" y="2093175"/>
          <a:ext cx="4034088" cy="4034088"/>
        </a:xfrm>
        <a:prstGeom prst="circularArrow">
          <a:avLst>
            <a:gd name="adj1" fmla="val 4687"/>
            <a:gd name="adj2" fmla="val 299029"/>
            <a:gd name="adj3" fmla="val 2543742"/>
            <a:gd name="adj4" fmla="val 158031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400D-E2D4-044B-A60F-31D0B079CCD3}">
      <dsp:nvSpPr>
        <dsp:cNvPr id="0" name=""/>
        <dsp:cNvSpPr/>
      </dsp:nvSpPr>
      <dsp:spPr>
        <a:xfrm>
          <a:off x="2198285" y="1319931"/>
          <a:ext cx="2931017" cy="293101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34A4-B4C7-F142-9290-B26C06F2C7B2}">
      <dsp:nvSpPr>
        <dsp:cNvPr id="0" name=""/>
        <dsp:cNvSpPr/>
      </dsp:nvSpPr>
      <dsp:spPr>
        <a:xfrm>
          <a:off x="3368545" y="-246138"/>
          <a:ext cx="3160227" cy="316022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8030-95C0-5647-915B-6C8EFAB82C22}">
      <dsp:nvSpPr>
        <dsp:cNvPr id="0" name=""/>
        <dsp:cNvSpPr/>
      </dsp:nvSpPr>
      <dsp:spPr>
        <a:xfrm>
          <a:off x="3793066" y="2438400"/>
          <a:ext cx="2980266" cy="2980266"/>
        </a:xfrm>
        <a:prstGeom prst="gear9">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Wellbeing </a:t>
          </a:r>
        </a:p>
      </dsp:txBody>
      <dsp:txXfrm>
        <a:off x="4392232" y="3136513"/>
        <a:ext cx="1781934" cy="1531918"/>
      </dsp:txXfrm>
    </dsp:sp>
    <dsp:sp modelId="{6FDA57C7-979D-5846-95E1-39B06F820913}">
      <dsp:nvSpPr>
        <dsp:cNvPr id="0" name=""/>
        <dsp:cNvSpPr/>
      </dsp:nvSpPr>
      <dsp:spPr>
        <a:xfrm>
          <a:off x="2059093" y="1733973"/>
          <a:ext cx="2167466" cy="2167466"/>
        </a:xfrm>
        <a:prstGeom prst="gear6">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a:t>
          </a:r>
        </a:p>
      </dsp:txBody>
      <dsp:txXfrm>
        <a:off x="2604759" y="2282937"/>
        <a:ext cx="1076134" cy="1069538"/>
      </dsp:txXfrm>
    </dsp:sp>
    <dsp:sp modelId="{6ABD3586-6EB2-D940-81B0-DB378938D793}">
      <dsp:nvSpPr>
        <dsp:cNvPr id="0" name=""/>
        <dsp:cNvSpPr/>
      </dsp:nvSpPr>
      <dsp:spPr>
        <a:xfrm rot="20700000">
          <a:off x="3273095" y="238642"/>
          <a:ext cx="2123675" cy="2123675"/>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Culture</a:t>
          </a:r>
        </a:p>
      </dsp:txBody>
      <dsp:txXfrm rot="-20700000">
        <a:off x="3738879" y="704426"/>
        <a:ext cx="1192106" cy="1192106"/>
      </dsp:txXfrm>
    </dsp:sp>
    <dsp:sp modelId="{94EC244D-5B90-084A-BB2B-0E2A365ACD70}">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400D-E2D4-044B-A60F-31D0B079CCD3}">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34A4-B4C7-F142-9290-B26C06F2C7B2}">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8030-95C0-5647-915B-6C8EFAB82C22}">
      <dsp:nvSpPr>
        <dsp:cNvPr id="0" name=""/>
        <dsp:cNvSpPr/>
      </dsp:nvSpPr>
      <dsp:spPr>
        <a:xfrm>
          <a:off x="3793066" y="2438400"/>
          <a:ext cx="2980266" cy="2980266"/>
        </a:xfrm>
        <a:prstGeom prst="gear9">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Wellbeing </a:t>
          </a:r>
        </a:p>
      </dsp:txBody>
      <dsp:txXfrm>
        <a:off x="4392232" y="3136513"/>
        <a:ext cx="1781934" cy="1531918"/>
      </dsp:txXfrm>
    </dsp:sp>
    <dsp:sp modelId="{6FDA57C7-979D-5846-95E1-39B06F820913}">
      <dsp:nvSpPr>
        <dsp:cNvPr id="0" name=""/>
        <dsp:cNvSpPr/>
      </dsp:nvSpPr>
      <dsp:spPr>
        <a:xfrm>
          <a:off x="2059093" y="1733973"/>
          <a:ext cx="2167466" cy="2167466"/>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Connection</a:t>
          </a:r>
        </a:p>
      </dsp:txBody>
      <dsp:txXfrm>
        <a:off x="2604759" y="2282937"/>
        <a:ext cx="1076134" cy="1069538"/>
      </dsp:txXfrm>
    </dsp:sp>
    <dsp:sp modelId="{6ABD3586-6EB2-D940-81B0-DB378938D793}">
      <dsp:nvSpPr>
        <dsp:cNvPr id="0" name=""/>
        <dsp:cNvSpPr/>
      </dsp:nvSpPr>
      <dsp:spPr>
        <a:xfrm rot="20700000">
          <a:off x="3273095" y="238642"/>
          <a:ext cx="2123675" cy="2123675"/>
        </a:xfrm>
        <a:prstGeom prst="gear6">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Culture</a:t>
          </a:r>
        </a:p>
      </dsp:txBody>
      <dsp:txXfrm rot="-20700000">
        <a:off x="3738879" y="704426"/>
        <a:ext cx="1192106" cy="1192106"/>
      </dsp:txXfrm>
    </dsp:sp>
    <dsp:sp modelId="{94EC244D-5B90-084A-BB2B-0E2A365ACD70}">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400D-E2D4-044B-A60F-31D0B079CCD3}">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34A4-B4C7-F142-9290-B26C06F2C7B2}">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8030-95C0-5647-915B-6C8EFAB82C22}">
      <dsp:nvSpPr>
        <dsp:cNvPr id="0" name=""/>
        <dsp:cNvSpPr/>
      </dsp:nvSpPr>
      <dsp:spPr>
        <a:xfrm>
          <a:off x="3793066" y="2438400"/>
          <a:ext cx="2980266" cy="2980266"/>
        </a:xfrm>
        <a:prstGeom prst="gear9">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Wellbeing </a:t>
          </a:r>
        </a:p>
      </dsp:txBody>
      <dsp:txXfrm>
        <a:off x="4392232" y="3136513"/>
        <a:ext cx="1781934" cy="1531918"/>
      </dsp:txXfrm>
    </dsp:sp>
    <dsp:sp modelId="{6FDA57C7-979D-5846-95E1-39B06F820913}">
      <dsp:nvSpPr>
        <dsp:cNvPr id="0" name=""/>
        <dsp:cNvSpPr/>
      </dsp:nvSpPr>
      <dsp:spPr>
        <a:xfrm>
          <a:off x="2059093" y="1733973"/>
          <a:ext cx="2167466" cy="2167466"/>
        </a:xfrm>
        <a:prstGeom prst="gear6">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a:t>
          </a:r>
        </a:p>
      </dsp:txBody>
      <dsp:txXfrm>
        <a:off x="2604759" y="2282937"/>
        <a:ext cx="1076134" cy="1069538"/>
      </dsp:txXfrm>
    </dsp:sp>
    <dsp:sp modelId="{6ABD3586-6EB2-D940-81B0-DB378938D793}">
      <dsp:nvSpPr>
        <dsp:cNvPr id="0" name=""/>
        <dsp:cNvSpPr/>
      </dsp:nvSpPr>
      <dsp:spPr>
        <a:xfrm rot="20700000">
          <a:off x="3273095" y="238642"/>
          <a:ext cx="2123675" cy="2123675"/>
        </a:xfrm>
        <a:prstGeom prst="gear6">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Culture</a:t>
          </a:r>
        </a:p>
      </dsp:txBody>
      <dsp:txXfrm rot="-20700000">
        <a:off x="3738879" y="704426"/>
        <a:ext cx="1192106" cy="1192106"/>
      </dsp:txXfrm>
    </dsp:sp>
    <dsp:sp modelId="{94EC244D-5B90-084A-BB2B-0E2A365ACD70}">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400D-E2D4-044B-A60F-31D0B079CCD3}">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34A4-B4C7-F142-9290-B26C06F2C7B2}">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9E104-E4D1-B94B-B857-A602393C69C3}">
      <dsp:nvSpPr>
        <dsp:cNvPr id="0" name=""/>
        <dsp:cNvSpPr/>
      </dsp:nvSpPr>
      <dsp:spPr>
        <a:xfrm>
          <a:off x="3383078" y="0"/>
          <a:ext cx="1299709" cy="72206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WFH</a:t>
          </a:r>
        </a:p>
      </dsp:txBody>
      <dsp:txXfrm>
        <a:off x="3404226" y="21148"/>
        <a:ext cx="1257413" cy="679764"/>
      </dsp:txXfrm>
    </dsp:sp>
    <dsp:sp modelId="{6271BCCC-3282-4E4A-BC48-B763240DD2EE}">
      <dsp:nvSpPr>
        <dsp:cNvPr id="0" name=""/>
        <dsp:cNvSpPr/>
      </dsp:nvSpPr>
      <dsp:spPr>
        <a:xfrm>
          <a:off x="5260436" y="0"/>
          <a:ext cx="1299709" cy="72206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RTO/C</a:t>
          </a:r>
        </a:p>
      </dsp:txBody>
      <dsp:txXfrm>
        <a:off x="5281584" y="21148"/>
        <a:ext cx="1257413" cy="679764"/>
      </dsp:txXfrm>
    </dsp:sp>
    <dsp:sp modelId="{2AA4D929-8A55-854F-A1FC-068B20D5B2AE}">
      <dsp:nvSpPr>
        <dsp:cNvPr id="0" name=""/>
        <dsp:cNvSpPr/>
      </dsp:nvSpPr>
      <dsp:spPr>
        <a:xfrm>
          <a:off x="4700839" y="3068757"/>
          <a:ext cx="541545" cy="541545"/>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0BE95-61DE-6042-A5F7-F0895873A1D6}">
      <dsp:nvSpPr>
        <dsp:cNvPr id="0" name=""/>
        <dsp:cNvSpPr/>
      </dsp:nvSpPr>
      <dsp:spPr>
        <a:xfrm rot="240000">
          <a:off x="3346479" y="2836699"/>
          <a:ext cx="3250265" cy="2272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D27B7-8141-5043-8B16-598CCE191101}">
      <dsp:nvSpPr>
        <dsp:cNvPr id="0" name=""/>
        <dsp:cNvSpPr/>
      </dsp:nvSpPr>
      <dsp:spPr>
        <a:xfrm rot="240000">
          <a:off x="5297981" y="2268441"/>
          <a:ext cx="1296825" cy="604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Engagement</a:t>
          </a:r>
        </a:p>
      </dsp:txBody>
      <dsp:txXfrm>
        <a:off x="5327475" y="2297935"/>
        <a:ext cx="1237837" cy="545200"/>
      </dsp:txXfrm>
    </dsp:sp>
    <dsp:sp modelId="{41670274-F719-0B41-99C4-72B989E9C06E}">
      <dsp:nvSpPr>
        <dsp:cNvPr id="0" name=""/>
        <dsp:cNvSpPr/>
      </dsp:nvSpPr>
      <dsp:spPr>
        <a:xfrm rot="240000">
          <a:off x="5344915" y="1618587"/>
          <a:ext cx="1296825" cy="604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Communication</a:t>
          </a:r>
        </a:p>
      </dsp:txBody>
      <dsp:txXfrm>
        <a:off x="5374409" y="1648081"/>
        <a:ext cx="1237837" cy="545200"/>
      </dsp:txXfrm>
    </dsp:sp>
    <dsp:sp modelId="{AF817BE9-69BA-BA4E-A694-CA51B44D3DED}">
      <dsp:nvSpPr>
        <dsp:cNvPr id="0" name=""/>
        <dsp:cNvSpPr/>
      </dsp:nvSpPr>
      <dsp:spPr>
        <a:xfrm rot="240000">
          <a:off x="5391849" y="983173"/>
          <a:ext cx="1296825" cy="604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Connection</a:t>
          </a:r>
        </a:p>
      </dsp:txBody>
      <dsp:txXfrm>
        <a:off x="5421343" y="1012667"/>
        <a:ext cx="1237837" cy="545200"/>
      </dsp:txXfrm>
    </dsp:sp>
    <dsp:sp modelId="{7BA572AC-D82D-A14D-AE54-C41CE3B79FEA}">
      <dsp:nvSpPr>
        <dsp:cNvPr id="0" name=""/>
        <dsp:cNvSpPr/>
      </dsp:nvSpPr>
      <dsp:spPr>
        <a:xfrm rot="240000">
          <a:off x="3438675" y="2138470"/>
          <a:ext cx="1296825" cy="604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Engagement</a:t>
          </a:r>
        </a:p>
      </dsp:txBody>
      <dsp:txXfrm>
        <a:off x="3468169" y="2167964"/>
        <a:ext cx="1237837" cy="545200"/>
      </dsp:txXfrm>
    </dsp:sp>
    <dsp:sp modelId="{7EDCD228-0260-B142-92D7-E5B5DC19A9EB}">
      <dsp:nvSpPr>
        <dsp:cNvPr id="0" name=""/>
        <dsp:cNvSpPr/>
      </dsp:nvSpPr>
      <dsp:spPr>
        <a:xfrm rot="240000">
          <a:off x="3485609" y="1488616"/>
          <a:ext cx="1296825" cy="604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Communications</a:t>
          </a:r>
        </a:p>
      </dsp:txBody>
      <dsp:txXfrm>
        <a:off x="3515103" y="1518110"/>
        <a:ext cx="1237837" cy="54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D307-9D0D-344D-84AA-418C4618A0DA}">
      <dsp:nvSpPr>
        <dsp:cNvPr id="0" name=""/>
        <dsp:cNvSpPr/>
      </dsp:nvSpPr>
      <dsp:spPr>
        <a:xfrm>
          <a:off x="2709333" y="0"/>
          <a:ext cx="2709333" cy="1806222"/>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t>Wellbeing</a:t>
          </a:r>
          <a:r>
            <a:rPr lang="en-US" sz="4200" kern="1200" dirty="0"/>
            <a:t> </a:t>
          </a:r>
        </a:p>
      </dsp:txBody>
      <dsp:txXfrm>
        <a:off x="2709333" y="0"/>
        <a:ext cx="2709333" cy="1806222"/>
      </dsp:txXfrm>
    </dsp:sp>
    <dsp:sp modelId="{F2AA343F-BD94-E74D-9251-2C2E0EADBC37}">
      <dsp:nvSpPr>
        <dsp:cNvPr id="0" name=""/>
        <dsp:cNvSpPr/>
      </dsp:nvSpPr>
      <dsp:spPr>
        <a:xfrm>
          <a:off x="1354666" y="1806222"/>
          <a:ext cx="5418666" cy="1806222"/>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t>Connection</a:t>
          </a:r>
        </a:p>
      </dsp:txBody>
      <dsp:txXfrm>
        <a:off x="2302933" y="1806222"/>
        <a:ext cx="3522133" cy="1806222"/>
      </dsp:txXfrm>
    </dsp:sp>
    <dsp:sp modelId="{F5F1064B-7CD7-7E46-A0C9-33A3E56881A7}">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t>Culture</a:t>
          </a:r>
        </a:p>
      </dsp:txBody>
      <dsp:txXfrm>
        <a:off x="1422399" y="3612444"/>
        <a:ext cx="5283200" cy="1806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8030-95C0-5647-915B-6C8EFAB82C22}">
      <dsp:nvSpPr>
        <dsp:cNvPr id="0" name=""/>
        <dsp:cNvSpPr/>
      </dsp:nvSpPr>
      <dsp:spPr>
        <a:xfrm>
          <a:off x="4630081" y="2616708"/>
          <a:ext cx="3198198" cy="3198198"/>
        </a:xfrm>
        <a:prstGeom prst="gear9">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Wellbeing</a:t>
          </a:r>
          <a:r>
            <a:rPr lang="en-US" sz="1500" kern="1200" dirty="0"/>
            <a:t> </a:t>
          </a:r>
        </a:p>
      </dsp:txBody>
      <dsp:txXfrm>
        <a:off x="5273061" y="3365871"/>
        <a:ext cx="1912238" cy="1643939"/>
      </dsp:txXfrm>
    </dsp:sp>
    <dsp:sp modelId="{6FDA57C7-979D-5846-95E1-39B06F820913}">
      <dsp:nvSpPr>
        <dsp:cNvPr id="0" name=""/>
        <dsp:cNvSpPr/>
      </dsp:nvSpPr>
      <dsp:spPr>
        <a:xfrm>
          <a:off x="2769310" y="1860770"/>
          <a:ext cx="2325962" cy="2325962"/>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Connection</a:t>
          </a:r>
        </a:p>
      </dsp:txBody>
      <dsp:txXfrm>
        <a:off x="3354878" y="2449877"/>
        <a:ext cx="1154826" cy="1147748"/>
      </dsp:txXfrm>
    </dsp:sp>
    <dsp:sp modelId="{6ABD3586-6EB2-D940-81B0-DB378938D793}">
      <dsp:nvSpPr>
        <dsp:cNvPr id="0" name=""/>
        <dsp:cNvSpPr/>
      </dsp:nvSpPr>
      <dsp:spPr>
        <a:xfrm rot="20700000">
          <a:off x="4072087" y="256093"/>
          <a:ext cx="2278968" cy="2278968"/>
        </a:xfrm>
        <a:prstGeom prst="gear6">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Culture</a:t>
          </a:r>
        </a:p>
      </dsp:txBody>
      <dsp:txXfrm rot="-20700000">
        <a:off x="4571932" y="755937"/>
        <a:ext cx="1279279" cy="1279279"/>
      </dsp:txXfrm>
    </dsp:sp>
    <dsp:sp modelId="{94EC244D-5B90-084A-BB2B-0E2A365ACD70}">
      <dsp:nvSpPr>
        <dsp:cNvPr id="0" name=""/>
        <dsp:cNvSpPr/>
      </dsp:nvSpPr>
      <dsp:spPr>
        <a:xfrm>
          <a:off x="4402346" y="2123692"/>
          <a:ext cx="4093694" cy="4093694"/>
        </a:xfrm>
        <a:prstGeom prst="circularArrow">
          <a:avLst>
            <a:gd name="adj1" fmla="val 4687"/>
            <a:gd name="adj2" fmla="val 299029"/>
            <a:gd name="adj3" fmla="val 2544876"/>
            <a:gd name="adj4" fmla="val 158007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400D-E2D4-044B-A60F-31D0B079CCD3}">
      <dsp:nvSpPr>
        <dsp:cNvPr id="0" name=""/>
        <dsp:cNvSpPr/>
      </dsp:nvSpPr>
      <dsp:spPr>
        <a:xfrm>
          <a:off x="2357387" y="1339167"/>
          <a:ext cx="2974324" cy="29743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34A4-B4C7-F142-9290-B26C06F2C7B2}">
      <dsp:nvSpPr>
        <dsp:cNvPr id="0" name=""/>
        <dsp:cNvSpPr/>
      </dsp:nvSpPr>
      <dsp:spPr>
        <a:xfrm>
          <a:off x="3544938" y="-250041"/>
          <a:ext cx="3206921" cy="32069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FAFF0-FE0A-394E-A689-5DC9F5946CC9}"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F40BC-EAE4-1945-B5FE-D8C650A20973}" type="slidenum">
              <a:rPr lang="en-US" smtClean="0"/>
              <a:t>‹#›</a:t>
            </a:fld>
            <a:endParaRPr lang="en-US"/>
          </a:p>
        </p:txBody>
      </p:sp>
    </p:spTree>
    <p:extLst>
      <p:ext uri="{BB962C8B-B14F-4D97-AF65-F5344CB8AC3E}">
        <p14:creationId xmlns:p14="http://schemas.microsoft.com/office/powerpoint/2010/main" val="190153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4F40BC-EAE4-1945-B5FE-D8C650A20973}" type="slidenum">
              <a:rPr lang="en-US" smtClean="0"/>
              <a:t>1</a:t>
            </a:fld>
            <a:endParaRPr lang="en-US"/>
          </a:p>
        </p:txBody>
      </p:sp>
    </p:spTree>
    <p:extLst>
      <p:ext uri="{BB962C8B-B14F-4D97-AF65-F5344CB8AC3E}">
        <p14:creationId xmlns:p14="http://schemas.microsoft.com/office/powerpoint/2010/main" val="141732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how do we ensure during such demanding  times that we are still operating as a team, even when our team is at home, or half-and half, when offices require masks, physical distancing, </a:t>
            </a:r>
            <a:r>
              <a:rPr lang="en-CA" dirty="0" err="1"/>
              <a:t>Covid</a:t>
            </a:r>
            <a:r>
              <a:rPr lang="en-CA" dirty="0"/>
              <a:t> checklists, temperature checks?</a:t>
            </a:r>
          </a:p>
          <a:p>
            <a:endParaRPr lang="en-CA" dirty="0"/>
          </a:p>
          <a:p>
            <a:r>
              <a:rPr lang="en-CA" dirty="0"/>
              <a:t>How do we stay effective?</a:t>
            </a:r>
          </a:p>
          <a:p>
            <a:endParaRPr lang="en-CA" dirty="0"/>
          </a:p>
          <a:p>
            <a:r>
              <a:rPr lang="en-CA" dirty="0"/>
              <a:t>We do it by ensuring we have a positive culture. </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10</a:t>
            </a:fld>
            <a:endParaRPr lang="en-US"/>
          </a:p>
        </p:txBody>
      </p:sp>
    </p:spTree>
    <p:extLst>
      <p:ext uri="{BB962C8B-B14F-4D97-AF65-F5344CB8AC3E}">
        <p14:creationId xmlns:p14="http://schemas.microsoft.com/office/powerpoint/2010/main" val="162461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CA" dirty="0"/>
              <a:t>THE CULTURE IS THE HEART OF THE ORGANIZATION</a:t>
            </a:r>
          </a:p>
          <a:p>
            <a:endParaRPr lang="en-CA" dirty="0"/>
          </a:p>
          <a:p>
            <a:r>
              <a:rPr lang="en-CA" dirty="0"/>
              <a:t>SOME define it as the personality of the organization. </a:t>
            </a:r>
          </a:p>
          <a:p>
            <a:endParaRPr lang="en-CA" dirty="0"/>
          </a:p>
          <a:p>
            <a:r>
              <a:rPr lang="en-CA" dirty="0"/>
              <a:t>Culture is the values, expectations, and practices of the organization; how it behaves.</a:t>
            </a:r>
          </a:p>
          <a:p>
            <a:endParaRPr lang="en-CA" dirty="0"/>
          </a:p>
          <a:p>
            <a:r>
              <a:rPr lang="en-CA" dirty="0"/>
              <a:t>Culture defines connections and </a:t>
            </a:r>
            <a:r>
              <a:rPr lang="en-CA" dirty="0" err="1"/>
              <a:t>relationsips</a:t>
            </a:r>
            <a:r>
              <a:rPr lang="en-CA" dirty="0"/>
              <a:t> within the organization whether they are internal or external connections, which in turn impact the well-being of the organization and the individual. </a:t>
            </a:r>
          </a:p>
          <a:p>
            <a:endParaRPr lang="en-CA" dirty="0"/>
          </a:p>
          <a:p>
            <a:r>
              <a:rPr lang="en-CA" dirty="0"/>
              <a:t>It is brought into action through how we connect with others.</a:t>
            </a:r>
          </a:p>
          <a:p>
            <a:endParaRPr lang="en-CA" dirty="0"/>
          </a:p>
          <a:p>
            <a:r>
              <a:rPr lang="en-CA" dirty="0"/>
              <a:t>Culture is taking the mission, vision, and values from, words to actions.</a:t>
            </a:r>
          </a:p>
          <a:p>
            <a:r>
              <a:rPr lang="en-CA" dirty="0"/>
              <a:t>Values such as:</a:t>
            </a:r>
          </a:p>
          <a:p>
            <a:pPr marL="171450" indent="-171450">
              <a:buFont typeface="Arial" panose="020B0604020202020204" pitchFamily="34" charset="0"/>
              <a:buChar char="•"/>
            </a:pPr>
            <a:r>
              <a:rPr lang="en-CA" dirty="0"/>
              <a:t>Teamwork</a:t>
            </a:r>
          </a:p>
          <a:p>
            <a:pPr marL="171450" indent="-171450">
              <a:buFont typeface="Arial" panose="020B0604020202020204" pitchFamily="34" charset="0"/>
              <a:buChar char="•"/>
            </a:pPr>
            <a:r>
              <a:rPr lang="en-CA" dirty="0"/>
              <a:t>Respect</a:t>
            </a:r>
          </a:p>
          <a:p>
            <a:pPr marL="171450" indent="-171450">
              <a:buFont typeface="Arial" panose="020B0604020202020204" pitchFamily="34" charset="0"/>
              <a:buChar char="•"/>
            </a:pPr>
            <a:r>
              <a:rPr lang="en-CA" dirty="0"/>
              <a:t>Client-centered</a:t>
            </a:r>
          </a:p>
          <a:p>
            <a:pPr marL="171450" indent="-171450">
              <a:buFont typeface="Arial" panose="020B0604020202020204" pitchFamily="34" charset="0"/>
              <a:buChar char="•"/>
            </a:pPr>
            <a:r>
              <a:rPr lang="en-CA" dirty="0"/>
              <a:t>Health and well-being</a:t>
            </a:r>
          </a:p>
          <a:p>
            <a:pPr marL="171450" indent="-171450">
              <a:buFont typeface="Arial" panose="020B0604020202020204" pitchFamily="34" charset="0"/>
              <a:buChar char="•"/>
            </a:pPr>
            <a:r>
              <a:rPr lang="en-CA" dirty="0"/>
              <a:t>Collaboration</a:t>
            </a:r>
          </a:p>
          <a:p>
            <a:pPr marL="171450" indent="-171450">
              <a:buFont typeface="Arial" panose="020B0604020202020204" pitchFamily="34" charset="0"/>
              <a:buChar char="•"/>
            </a:pPr>
            <a:r>
              <a:rPr lang="en-CA" dirty="0"/>
              <a:t>Excellence </a:t>
            </a:r>
          </a:p>
          <a:p>
            <a:pPr marL="171450" indent="-171450">
              <a:buFont typeface="Arial" panose="020B0604020202020204" pitchFamily="34" charset="0"/>
              <a:buChar char="•"/>
            </a:pPr>
            <a:r>
              <a:rPr lang="en-CA" dirty="0"/>
              <a:t>Accountability</a:t>
            </a:r>
          </a:p>
          <a:p>
            <a:pPr marL="171450" indent="-171450">
              <a:buFont typeface="Arial" panose="020B0604020202020204" pitchFamily="34" charset="0"/>
              <a:buChar char="•"/>
            </a:pPr>
            <a:r>
              <a:rPr lang="en-CA" dirty="0"/>
              <a:t>Inclusivity</a:t>
            </a:r>
          </a:p>
          <a:p>
            <a:pPr marL="171450" indent="-171450">
              <a:buFont typeface="Arial" panose="020B0604020202020204" pitchFamily="34" charset="0"/>
              <a:buChar char="•"/>
            </a:pPr>
            <a:r>
              <a:rPr lang="en-CA" dirty="0"/>
              <a:t>Innovation </a:t>
            </a:r>
          </a:p>
          <a:p>
            <a:pPr marL="171450" indent="-171450">
              <a:buFont typeface="Arial" panose="020B0604020202020204" pitchFamily="34" charset="0"/>
              <a:buChar char="•"/>
            </a:pPr>
            <a:r>
              <a:rPr lang="en-CA" dirty="0"/>
              <a:t>Leadership</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11</a:t>
            </a:fld>
            <a:endParaRPr lang="en-US"/>
          </a:p>
        </p:txBody>
      </p:sp>
    </p:spTree>
    <p:extLst>
      <p:ext uri="{BB962C8B-B14F-4D97-AF65-F5344CB8AC3E}">
        <p14:creationId xmlns:p14="http://schemas.microsoft.com/office/powerpoint/2010/main" val="43239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3475"/>
            <a:ext cx="5486400" cy="3086100"/>
          </a:xfrm>
        </p:spPr>
      </p:sp>
      <p:sp>
        <p:nvSpPr>
          <p:cNvPr id="3" name="Notes Placeholder 2"/>
          <p:cNvSpPr>
            <a:spLocks noGrp="1"/>
          </p:cNvSpPr>
          <p:nvPr>
            <p:ph type="body" idx="1"/>
          </p:nvPr>
        </p:nvSpPr>
        <p:spPr>
          <a:xfrm>
            <a:off x="284584" y="4381888"/>
            <a:ext cx="6386804" cy="4062315"/>
          </a:xfrm>
        </p:spPr>
        <p:txBody>
          <a:bodyPr/>
          <a:lstStyle/>
          <a:p>
            <a:r>
              <a:rPr lang="en-CA" dirty="0"/>
              <a:t>More time is spent at work than anything other activity in a day/week.</a:t>
            </a:r>
          </a:p>
          <a:p>
            <a:endParaRPr lang="en-CA" dirty="0"/>
          </a:p>
          <a:p>
            <a:r>
              <a:rPr lang="en-CA" dirty="0"/>
              <a:t>It’s important that an employee feels connected and supported by peers, direct reports, and their leaders.</a:t>
            </a:r>
          </a:p>
          <a:p>
            <a:endParaRPr lang="en-CA" dirty="0"/>
          </a:p>
          <a:p>
            <a:r>
              <a:rPr lang="en-CA" dirty="0"/>
              <a:t>Connection is relationships, and its not always easy to change how we relate or connect but in this case there was not choice. </a:t>
            </a:r>
          </a:p>
          <a:p>
            <a:endParaRPr lang="en-CA" dirty="0"/>
          </a:p>
          <a:p>
            <a:r>
              <a:rPr lang="en-CA" dirty="0"/>
              <a:t>Connection is a sense of value, a sense of worth, a sense of recognition.</a:t>
            </a:r>
          </a:p>
          <a:p>
            <a:endParaRPr lang="en-CA" dirty="0"/>
          </a:p>
          <a:p>
            <a:r>
              <a:rPr lang="en-CA" dirty="0"/>
              <a:t>Research shows strong social connections are important for physical and mental well being.</a:t>
            </a:r>
          </a:p>
          <a:p>
            <a:r>
              <a:rPr lang="en-CA" dirty="0"/>
              <a:t>Not in the office? working solo?  It is important that there is a concerted effort to connect employees and to allow them to make connections – and we are not just talking about tools or resources, its about deliberate actions.</a:t>
            </a:r>
          </a:p>
          <a:p>
            <a:endParaRPr lang="en-CA" dirty="0"/>
          </a:p>
          <a:p>
            <a:r>
              <a:rPr lang="en-CA" dirty="0"/>
              <a:t>A study by McKinsey and Company in June 2020 article, “Covid19 and the Employee Experience showed a strong correspondence between employee’s stated needs and social cohesion and inclusion as underlying drivers of their engagement, well-being, and work effectiveness. </a:t>
            </a:r>
          </a:p>
          <a:p>
            <a:r>
              <a:rPr lang="en-CA" dirty="0"/>
              <a:t>Trusting work relationships - where employees work with people they trust in leadership had a 45.4% improvement in well-being,  trust of the company had a 51.3 improvement. Being treated fairly 52.3%, engagement 51.1% , and having supportive co-workers  - respected 49.8% and equality 50.9%.</a:t>
            </a:r>
          </a:p>
          <a:p>
            <a:endParaRPr lang="en-CA" dirty="0"/>
          </a:p>
          <a:p>
            <a:r>
              <a:rPr lang="en-CA" dirty="0"/>
              <a:t>Connections  - healthier life, longer life, fewer cardio vascular, better immune, lower levels of cortisol, more relaxed </a:t>
            </a:r>
          </a:p>
          <a:p>
            <a:endParaRPr lang="en-CA" dirty="0"/>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12</a:t>
            </a:fld>
            <a:endParaRPr lang="en-US"/>
          </a:p>
        </p:txBody>
      </p:sp>
    </p:spTree>
    <p:extLst>
      <p:ext uri="{BB962C8B-B14F-4D97-AF65-F5344CB8AC3E}">
        <p14:creationId xmlns:p14="http://schemas.microsoft.com/office/powerpoint/2010/main" val="84324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Well-being is both for employees and for organization</a:t>
            </a:r>
          </a:p>
          <a:p>
            <a:endParaRPr lang="en-CA" dirty="0"/>
          </a:p>
          <a:p>
            <a:r>
              <a:rPr lang="en-CA" dirty="0"/>
              <a:t>It is the quality and safety of the physical environment,</a:t>
            </a:r>
          </a:p>
          <a:p>
            <a:pPr marL="171450" indent="-171450">
              <a:buFontTx/>
              <a:buChar char="-"/>
            </a:pPr>
            <a:r>
              <a:rPr lang="en-CA" dirty="0"/>
              <a:t>how workers feel about their </a:t>
            </a:r>
            <a:r>
              <a:rPr lang="en-CA" b="1" dirty="0"/>
              <a:t>work</a:t>
            </a:r>
            <a:r>
              <a:rPr lang="en-CA" dirty="0"/>
              <a:t>, </a:t>
            </a:r>
          </a:p>
          <a:p>
            <a:pPr marL="171450" indent="-171450">
              <a:buFontTx/>
              <a:buChar char="-"/>
            </a:pPr>
            <a:r>
              <a:rPr lang="en-CA" dirty="0"/>
              <a:t>The working environment,</a:t>
            </a:r>
          </a:p>
          <a:p>
            <a:pPr marL="171450" indent="-171450">
              <a:buFontTx/>
              <a:buChar char="-"/>
            </a:pPr>
            <a:r>
              <a:rPr lang="en-CA" dirty="0"/>
              <a:t> the climate at </a:t>
            </a:r>
            <a:r>
              <a:rPr lang="en-CA" b="1" dirty="0"/>
              <a:t>work</a:t>
            </a:r>
            <a:r>
              <a:rPr lang="en-CA" dirty="0"/>
              <a:t> and </a:t>
            </a:r>
            <a:r>
              <a:rPr lang="en-CA" b="1" dirty="0"/>
              <a:t>work</a:t>
            </a:r>
            <a:r>
              <a:rPr lang="en-CA" dirty="0"/>
              <a:t> organization.</a:t>
            </a:r>
          </a:p>
          <a:p>
            <a:pPr marL="171450" indent="-171450">
              <a:buFontTx/>
              <a:buChar char="-"/>
            </a:pPr>
            <a:r>
              <a:rPr lang="en-CA" dirty="0"/>
              <a:t>how they connect and relate </a:t>
            </a:r>
          </a:p>
          <a:p>
            <a:pPr marL="171450" indent="-171450">
              <a:buFontTx/>
              <a:buChar char="-"/>
            </a:pPr>
            <a:r>
              <a:rPr lang="en-CA" b="1" dirty="0"/>
              <a:t>Well-being</a:t>
            </a:r>
            <a:r>
              <a:rPr lang="en-CA" dirty="0"/>
              <a:t> is a key factor in determining an organisation's long-term effectiveness </a:t>
            </a:r>
          </a:p>
        </p:txBody>
      </p:sp>
      <p:sp>
        <p:nvSpPr>
          <p:cNvPr id="4" name="Slide Number Placeholder 3"/>
          <p:cNvSpPr>
            <a:spLocks noGrp="1"/>
          </p:cNvSpPr>
          <p:nvPr>
            <p:ph type="sldNum" sz="quarter" idx="5"/>
          </p:nvPr>
        </p:nvSpPr>
        <p:spPr/>
        <p:txBody>
          <a:bodyPr/>
          <a:lstStyle/>
          <a:p>
            <a:fld id="{FC4F40BC-EAE4-1945-B5FE-D8C650A20973}" type="slidenum">
              <a:rPr lang="en-US" smtClean="0"/>
              <a:t>13</a:t>
            </a:fld>
            <a:endParaRPr lang="en-US"/>
          </a:p>
        </p:txBody>
      </p:sp>
      <p:pic>
        <p:nvPicPr>
          <p:cNvPr id="6" name="Picture 5">
            <a:extLst>
              <a:ext uri="{FF2B5EF4-FFF2-40B4-BE49-F238E27FC236}">
                <a16:creationId xmlns:a16="http://schemas.microsoft.com/office/drawing/2014/main" id="{29114B5B-49AA-3C47-9EA4-4D8E94AD5A7B}"/>
              </a:ext>
            </a:extLst>
          </p:cNvPr>
          <p:cNvPicPr>
            <a:picLocks noChangeAspect="1"/>
          </p:cNvPicPr>
          <p:nvPr/>
        </p:nvPicPr>
        <p:blipFill>
          <a:blip r:embed="rId3"/>
          <a:stretch>
            <a:fillRect/>
          </a:stretch>
        </p:blipFill>
        <p:spPr>
          <a:xfrm>
            <a:off x="914400" y="1278295"/>
            <a:ext cx="5019869" cy="2312532"/>
          </a:xfrm>
          <a:prstGeom prst="rect">
            <a:avLst/>
          </a:prstGeom>
        </p:spPr>
      </p:pic>
    </p:spTree>
    <p:extLst>
      <p:ext uri="{BB962C8B-B14F-4D97-AF65-F5344CB8AC3E}">
        <p14:creationId xmlns:p14="http://schemas.microsoft.com/office/powerpoint/2010/main" val="55452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83613"/>
          </a:xfrm>
        </p:spPr>
        <p:txBody>
          <a:bodyPr/>
          <a:lstStyle/>
          <a:p>
            <a:r>
              <a:rPr lang="en-CA" dirty="0"/>
              <a:t>Culture is like the personality of the organization, the soul, or the DNA.</a:t>
            </a:r>
          </a:p>
          <a:p>
            <a:endParaRPr lang="en-CA" dirty="0"/>
          </a:p>
          <a:p>
            <a:r>
              <a:rPr lang="en-CA" dirty="0"/>
              <a:t>Culture defines, connections within the organization whether they are internal or external connections, which in turn impact the well-being of the organization and the individual. </a:t>
            </a:r>
          </a:p>
          <a:p>
            <a:endParaRPr lang="en-CA" dirty="0"/>
          </a:p>
          <a:p>
            <a:r>
              <a:rPr lang="en-CA" dirty="0"/>
              <a:t>Culture can be supported through the policies and processes.  When an organization talks about equity it may have flex time for staff, especially those who have home care issues, personal needs, etc.  It may look to do coaching and development of individuals based on their interests and the opportunities to allow them to feel valued and recognized. </a:t>
            </a:r>
          </a:p>
          <a:p>
            <a:endParaRPr lang="en-CA" dirty="0"/>
          </a:p>
          <a:p>
            <a:r>
              <a:rPr lang="en-CA" dirty="0"/>
              <a:t>Culture looks like employees being encouraged to take breaks or days off. </a:t>
            </a:r>
          </a:p>
          <a:p>
            <a:endParaRPr lang="en-CA" dirty="0"/>
          </a:p>
          <a:p>
            <a:r>
              <a:rPr lang="en-CA" dirty="0"/>
              <a:t>Culture is created from the top down. There has to be ownership and accountability at all levels of the organization, it is not just the CEO or HR. It is about having an effective communications strategy that allows for sharing of information for employees to do their work and feedback. Employees want to know when there is a needs to improve. </a:t>
            </a:r>
          </a:p>
          <a:p>
            <a:endParaRPr lang="en-CA" dirty="0"/>
          </a:p>
          <a:p>
            <a:r>
              <a:rPr lang="en-CA" dirty="0"/>
              <a:t>There need to be presence of leaders who model the values of the organization, and in modeling, one such value is empathy – identified as a core value of businesses and business leaders. </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14</a:t>
            </a:fld>
            <a:endParaRPr lang="en-US"/>
          </a:p>
        </p:txBody>
      </p:sp>
    </p:spTree>
    <p:extLst>
      <p:ext uri="{BB962C8B-B14F-4D97-AF65-F5344CB8AC3E}">
        <p14:creationId xmlns:p14="http://schemas.microsoft.com/office/powerpoint/2010/main" val="295179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CA" dirty="0"/>
              <a:t>Peter Ashworth CEO of Wells of Life  states that organizational culture “defines for you and for all others, how your organization does business, how your organization interacts with one another and how the team interacts with the outside world, specifically your customers, employees, partners, suppliers, media and all other stakeholders.”</a:t>
            </a:r>
          </a:p>
          <a:p>
            <a:endParaRPr lang="en-CA" dirty="0"/>
          </a:p>
          <a:p>
            <a:r>
              <a:rPr lang="en-CA" dirty="0"/>
              <a:t>Culture can be healthy: strong communications, respect, employee engagement, shared values and vision, positive leadership., ethical, risk taking allowed, recognition, flexible, compliant, learning opportunities, collaboration, clear directions and expectations. Team-focused,  live the MVV in everything they do; support staff to meet expectations; new skills/training </a:t>
            </a:r>
          </a:p>
          <a:p>
            <a:endParaRPr lang="en-CA" dirty="0"/>
          </a:p>
          <a:p>
            <a:r>
              <a:rPr lang="en-CA" dirty="0"/>
              <a:t>Culture can be unhealthy: no engagement, bottom-line driven, top down engagement, tokenism, no direction or strategy,  ineffective leadership, lack of communications, bullying, bias / discrimination, harassment, lack of flexibility, lack of focus on employee safety and well-being; negative allowed to churn, no accountability or ownership; cut corners, no risk taking – blame and shame, ethical issues; tec. </a:t>
            </a:r>
          </a:p>
          <a:p>
            <a:endParaRPr lang="en-CA" dirty="0"/>
          </a:p>
          <a:p>
            <a:r>
              <a:rPr lang="en-CA" dirty="0"/>
              <a:t>Systemic biases can be imbedded in the culture and impact the well-being of others.  Organizations need to look at their policies, processes, communications, engagement, leadership, opportunities, for evidence of bias and to work with employees or outside parties to ensure the lens used to address those biases being to those impacted by them.</a:t>
            </a:r>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FC4F40BC-EAE4-1945-B5FE-D8C650A20973}" type="slidenum">
              <a:rPr lang="en-US" smtClean="0"/>
              <a:t>15</a:t>
            </a:fld>
            <a:endParaRPr lang="en-US"/>
          </a:p>
        </p:txBody>
      </p:sp>
    </p:spTree>
    <p:extLst>
      <p:ext uri="{BB962C8B-B14F-4D97-AF65-F5344CB8AC3E}">
        <p14:creationId xmlns:p14="http://schemas.microsoft.com/office/powerpoint/2010/main" val="26802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a:xfrm>
            <a:off x="685800" y="4400549"/>
            <a:ext cx="5486400" cy="4571173"/>
          </a:xfrm>
        </p:spPr>
        <p:txBody>
          <a:bodyPr numCol="1"/>
          <a:lstStyle/>
          <a:p>
            <a:r>
              <a:rPr lang="en-CA" dirty="0"/>
              <a:t>Where connections are important for work:</a:t>
            </a:r>
          </a:p>
          <a:p>
            <a:pPr lvl="2"/>
            <a:r>
              <a:rPr lang="en-CA" dirty="0"/>
              <a:t>Recruitment </a:t>
            </a:r>
          </a:p>
          <a:p>
            <a:pPr lvl="2"/>
            <a:r>
              <a:rPr lang="en-CA" dirty="0"/>
              <a:t>Onboarding/orientation</a:t>
            </a:r>
          </a:p>
          <a:p>
            <a:pPr lvl="2"/>
            <a:r>
              <a:rPr lang="en-CA" dirty="0"/>
              <a:t>Training</a:t>
            </a:r>
          </a:p>
          <a:p>
            <a:pPr lvl="2"/>
            <a:r>
              <a:rPr lang="en-CA" dirty="0"/>
              <a:t>Expectations</a:t>
            </a:r>
          </a:p>
          <a:p>
            <a:pPr lvl="2"/>
            <a:r>
              <a:rPr lang="en-CA" dirty="0"/>
              <a:t>Policies / processes</a:t>
            </a:r>
          </a:p>
          <a:p>
            <a:pPr lvl="2"/>
            <a:r>
              <a:rPr lang="en-CA" dirty="0"/>
              <a:t>Compliance</a:t>
            </a:r>
          </a:p>
          <a:p>
            <a:pPr lvl="2"/>
            <a:r>
              <a:rPr lang="en-CA" dirty="0"/>
              <a:t>Relationships – inside / outside the organization</a:t>
            </a:r>
          </a:p>
          <a:p>
            <a:pPr lvl="2"/>
            <a:r>
              <a:rPr lang="en-CA" dirty="0"/>
              <a:t>Teambuilding</a:t>
            </a:r>
          </a:p>
          <a:p>
            <a:r>
              <a:rPr lang="en-CA" dirty="0"/>
              <a:t>Value of solid connections are seen in:</a:t>
            </a:r>
          </a:p>
          <a:p>
            <a:pPr marL="171450" indent="-171450">
              <a:buFont typeface="Arial" panose="020B0604020202020204" pitchFamily="34" charset="0"/>
              <a:buChar char="•"/>
            </a:pPr>
            <a:r>
              <a:rPr lang="en-CA" dirty="0"/>
              <a:t>Retention</a:t>
            </a:r>
          </a:p>
          <a:p>
            <a:pPr marL="171450" indent="-171450">
              <a:buFont typeface="Arial" panose="020B0604020202020204" pitchFamily="34" charset="0"/>
              <a:buChar char="•"/>
            </a:pPr>
            <a:r>
              <a:rPr lang="en-CA" dirty="0"/>
              <a:t>Engagement</a:t>
            </a:r>
          </a:p>
          <a:p>
            <a:pPr marL="171450" indent="-171450">
              <a:buFont typeface="Arial" panose="020B0604020202020204" pitchFamily="34" charset="0"/>
              <a:buChar char="•"/>
            </a:pPr>
            <a:r>
              <a:rPr lang="en-CA" dirty="0"/>
              <a:t>Bounce ideas off of/ build on</a:t>
            </a:r>
          </a:p>
          <a:p>
            <a:pPr marL="171450" indent="-171450">
              <a:buFont typeface="Arial" panose="020B0604020202020204" pitchFamily="34" charset="0"/>
              <a:buChar char="•"/>
            </a:pPr>
            <a:r>
              <a:rPr lang="en-CA" dirty="0"/>
              <a:t>Social relations</a:t>
            </a:r>
          </a:p>
          <a:p>
            <a:pPr marL="171450" indent="-171450">
              <a:buFont typeface="Arial" panose="020B0604020202020204" pitchFamily="34" charset="0"/>
              <a:buChar char="•"/>
            </a:pPr>
            <a:r>
              <a:rPr lang="en-CA" dirty="0"/>
              <a:t>Develop contacts</a:t>
            </a:r>
          </a:p>
          <a:p>
            <a:pPr marL="171450" indent="-171450">
              <a:buFont typeface="Arial" panose="020B0604020202020204" pitchFamily="34" charset="0"/>
              <a:buChar char="•"/>
            </a:pPr>
            <a:r>
              <a:rPr lang="en-CA" dirty="0"/>
              <a:t>Exchange ideas</a:t>
            </a:r>
          </a:p>
          <a:p>
            <a:pPr marL="171450" indent="-171450">
              <a:buFont typeface="Arial" panose="020B0604020202020204" pitchFamily="34" charset="0"/>
              <a:buChar char="•"/>
            </a:pPr>
            <a:r>
              <a:rPr lang="en-CA" dirty="0"/>
              <a:t>Mentoring</a:t>
            </a:r>
          </a:p>
          <a:p>
            <a:pPr marL="171450" indent="-171450">
              <a:buFont typeface="Arial" panose="020B0604020202020204" pitchFamily="34" charset="0"/>
              <a:buChar char="•"/>
            </a:pPr>
            <a:r>
              <a:rPr lang="en-CA" dirty="0"/>
              <a:t>Support</a:t>
            </a:r>
          </a:p>
          <a:p>
            <a:pPr marL="171450" indent="-171450">
              <a:buFont typeface="Arial" panose="020B0604020202020204" pitchFamily="34" charset="0"/>
              <a:buChar char="•"/>
            </a:pPr>
            <a:r>
              <a:rPr lang="en-CA" dirty="0"/>
              <a:t>Collaboration/cohesiveness</a:t>
            </a:r>
          </a:p>
          <a:p>
            <a:pPr marL="171450" indent="-171450">
              <a:buFont typeface="Arial" panose="020B0604020202020204" pitchFamily="34" charset="0"/>
              <a:buChar char="•"/>
            </a:pPr>
            <a:r>
              <a:rPr lang="en-CA" dirty="0"/>
              <a:t>Reduce stress, increased resiliency</a:t>
            </a:r>
          </a:p>
          <a:p>
            <a:pPr marL="171450" indent="-171450">
              <a:buFont typeface="Arial" panose="020B0604020202020204" pitchFamily="34" charset="0"/>
              <a:buChar char="•"/>
            </a:pPr>
            <a:r>
              <a:rPr lang="en-CA" dirty="0"/>
              <a:t>Less loneliness </a:t>
            </a:r>
          </a:p>
          <a:p>
            <a:endParaRPr lang="en-CA" dirty="0"/>
          </a:p>
          <a:p>
            <a:r>
              <a:rPr lang="en-CA" dirty="0"/>
              <a:t>NOTE:  increased stress leads to increased absenteeism, increased illness , higher turnover, and lower productivity</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16</a:t>
            </a:fld>
            <a:endParaRPr lang="en-US"/>
          </a:p>
        </p:txBody>
      </p:sp>
    </p:spTree>
    <p:extLst>
      <p:ext uri="{BB962C8B-B14F-4D97-AF65-F5344CB8AC3E}">
        <p14:creationId xmlns:p14="http://schemas.microsoft.com/office/powerpoint/2010/main" val="88472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great deal of time is spent at work, the majority of our day in fact – commuting there, thinking about issues while mot working, sending an email during off hours, etc.</a:t>
            </a:r>
          </a:p>
          <a:p>
            <a:endParaRPr lang="en-CA" dirty="0"/>
          </a:p>
          <a:p>
            <a:r>
              <a:rPr lang="en-CA" dirty="0"/>
              <a:t>Positive workplace culture where there are positive relationships can have positive employee well-being., and in kind on the productivity, efficiencies, and innovations of the work place, among many other factors. </a:t>
            </a:r>
          </a:p>
          <a:p>
            <a:endParaRPr lang="en-CA" dirty="0"/>
          </a:p>
          <a:p>
            <a:r>
              <a:rPr lang="en-CA" dirty="0"/>
              <a:t>Trust is important to create a positive culture, and respect is also critical, along with integrity, dignity,. </a:t>
            </a:r>
          </a:p>
          <a:p>
            <a:endParaRPr lang="en-CA" dirty="0"/>
          </a:p>
          <a:p>
            <a:r>
              <a:rPr lang="en-CA" dirty="0"/>
              <a:t>Response to the crisis is important; response to managing employees is important but you need to be trusted, you need to have credibility to be seen as effective.</a:t>
            </a:r>
          </a:p>
          <a:p>
            <a:endParaRPr lang="en-CA" dirty="0"/>
          </a:p>
          <a:p>
            <a:r>
              <a:rPr lang="en-CA" dirty="0"/>
              <a:t>Connections are like bridges.  Like any bridge you need to do maintenance or they wear out, and are more costly and take more time and effort to repair.  It’s important that employees feel that they are truly in this together with you, that they are collaborating with you.  A sense of cohesion can have positive impacts on engagement and wellbeing. </a:t>
            </a:r>
          </a:p>
          <a:p>
            <a:endParaRPr lang="en-CA" dirty="0"/>
          </a:p>
          <a:p>
            <a:r>
              <a:rPr lang="en-CA" dirty="0"/>
              <a:t>Having a sense of purpose, a sense of belonging, a sense of contributing helps employees feel valued. </a:t>
            </a:r>
          </a:p>
          <a:p>
            <a:endParaRPr lang="en-CA" dirty="0"/>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17</a:t>
            </a:fld>
            <a:endParaRPr lang="en-US"/>
          </a:p>
        </p:txBody>
      </p:sp>
    </p:spTree>
    <p:extLst>
      <p:ext uri="{BB962C8B-B14F-4D97-AF65-F5344CB8AC3E}">
        <p14:creationId xmlns:p14="http://schemas.microsoft.com/office/powerpoint/2010/main" val="77995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Bréne</a:t>
            </a:r>
            <a:r>
              <a:rPr lang="en-CA" dirty="0"/>
              <a:t> Brown, - “A deep sense of love and belonging is an irresistible need of all people. We are biologically, cognitively, physically, and spiritually wired to love, to be loved, and to belong. When those needs are not met, we don't function as we were meant to. We break. We fall apart. We numb. We ache. We hurt others. We get sick.”</a:t>
            </a:r>
          </a:p>
          <a:p>
            <a:endParaRPr lang="en-CA" dirty="0"/>
          </a:p>
          <a:p>
            <a:r>
              <a:rPr lang="en-CA" dirty="0"/>
              <a:t>The challenge comes as technology, changes in workplaces, remote working, the pandemic, all cause us to change how we connect with each other.</a:t>
            </a:r>
          </a:p>
          <a:p>
            <a:endParaRPr lang="en-CA" dirty="0"/>
          </a:p>
          <a:p>
            <a:r>
              <a:rPr lang="en-CA" dirty="0"/>
              <a:t>It can be more difficult:</a:t>
            </a:r>
          </a:p>
          <a:p>
            <a:pPr lvl="1"/>
            <a:r>
              <a:rPr lang="en-CA" dirty="0"/>
              <a:t>To  ensure compliance with laws</a:t>
            </a:r>
          </a:p>
          <a:p>
            <a:pPr lvl="1"/>
            <a:r>
              <a:rPr lang="en-CA" dirty="0"/>
              <a:t>To notice when someone is struggling</a:t>
            </a:r>
          </a:p>
          <a:p>
            <a:pPr lvl="1"/>
            <a:r>
              <a:rPr lang="en-CA" dirty="0"/>
              <a:t>To keep a balance between home and work, when work is home</a:t>
            </a:r>
          </a:p>
          <a:p>
            <a:pPr lvl="1"/>
            <a:r>
              <a:rPr lang="en-CA" dirty="0"/>
              <a:t>To ensure the relationships are developed/maintained</a:t>
            </a:r>
          </a:p>
          <a:p>
            <a:pPr lvl="1"/>
            <a:r>
              <a:rPr lang="en-CA" dirty="0"/>
              <a:t>To onboard/engage new staff</a:t>
            </a:r>
          </a:p>
          <a:p>
            <a:pPr lvl="1"/>
            <a:r>
              <a:rPr lang="en-CA" dirty="0"/>
              <a:t>To ensure vacation days are taken</a:t>
            </a:r>
          </a:p>
          <a:p>
            <a:r>
              <a:rPr lang="en-CA" dirty="0"/>
              <a:t>It requires a concerted effort to ensure the connections are there, and a strategy is in place. </a:t>
            </a:r>
          </a:p>
          <a:p>
            <a:endParaRPr lang="en-CA" dirty="0"/>
          </a:p>
          <a:p>
            <a:r>
              <a:rPr lang="en-CA" dirty="0"/>
              <a:t>We are hearing people are fatigued from endless days of Zoom, trying to balance home and work.  Building relationships, getting back to that call, that email, that text, even managing family issues and dynamics is becoming more of a challenge for employees and leaders. It can create dysfunction. </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18</a:t>
            </a:fld>
            <a:endParaRPr lang="en-US"/>
          </a:p>
        </p:txBody>
      </p:sp>
    </p:spTree>
    <p:extLst>
      <p:ext uri="{BB962C8B-B14F-4D97-AF65-F5344CB8AC3E}">
        <p14:creationId xmlns:p14="http://schemas.microsoft.com/office/powerpoint/2010/main" val="87943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Conversations that naturally happened at work happen less when we are working remotely or not working at all. This is where we often learn about each other, our interests, our families, bounce ideas off, share insights, etc.  </a:t>
            </a:r>
          </a:p>
          <a:p>
            <a:endParaRPr lang="en-CA" dirty="0"/>
          </a:p>
          <a:p>
            <a:r>
              <a:rPr lang="en-CA" dirty="0"/>
              <a:t>Leaning around the corner with an “Can I ask you something?” </a:t>
            </a:r>
          </a:p>
          <a:p>
            <a:endParaRPr lang="en-CA" dirty="0"/>
          </a:p>
          <a:p>
            <a:r>
              <a:rPr lang="en-CA" dirty="0"/>
              <a:t>Noticing that someone doesn’t seem to be themselves.</a:t>
            </a:r>
          </a:p>
          <a:p>
            <a:endParaRPr lang="en-CA" dirty="0"/>
          </a:p>
          <a:p>
            <a:r>
              <a:rPr lang="en-CA" dirty="0"/>
              <a:t>Ensuring that the new hire is doing ok, and is able to see and feel the culture of the organization.</a:t>
            </a:r>
          </a:p>
          <a:p>
            <a:endParaRPr lang="en-CA" dirty="0"/>
          </a:p>
          <a:p>
            <a:r>
              <a:rPr lang="en-CA" dirty="0"/>
              <a:t>Not having those naturally occurring opportunities makes it difficult.</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19</a:t>
            </a:fld>
            <a:endParaRPr lang="en-US"/>
          </a:p>
        </p:txBody>
      </p:sp>
    </p:spTree>
    <p:extLst>
      <p:ext uri="{BB962C8B-B14F-4D97-AF65-F5344CB8AC3E}">
        <p14:creationId xmlns:p14="http://schemas.microsoft.com/office/powerpoint/2010/main" val="38588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4F40BC-EAE4-1945-B5FE-D8C650A20973}" type="slidenum">
              <a:rPr lang="en-US" smtClean="0"/>
              <a:t>2</a:t>
            </a:fld>
            <a:endParaRPr lang="en-US"/>
          </a:p>
        </p:txBody>
      </p:sp>
    </p:spTree>
    <p:extLst>
      <p:ext uri="{BB962C8B-B14F-4D97-AF65-F5344CB8AC3E}">
        <p14:creationId xmlns:p14="http://schemas.microsoft.com/office/powerpoint/2010/main" val="290615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spend a great deal of time on video calls; meetings are becoming more efficient at times - get in, get out, get moving on to the next call or issue. </a:t>
            </a:r>
          </a:p>
          <a:p>
            <a:endParaRPr lang="en-CA" dirty="0"/>
          </a:p>
          <a:p>
            <a:r>
              <a:rPr lang="en-CA" dirty="0"/>
              <a:t>There is less opportunity to connect. Less time to notice if something is wrong, if someone is not ok. </a:t>
            </a:r>
          </a:p>
          <a:p>
            <a:endParaRPr lang="en-CA" dirty="0"/>
          </a:p>
          <a:p>
            <a:r>
              <a:rPr lang="en-CA" dirty="0"/>
              <a:t>We cant assume that relationships that existed before can be maintained when remotely working or in isolation or when temporarily laid off in the same way.  We need to make effort to ensure the relationships are still there.</a:t>
            </a:r>
          </a:p>
          <a:p>
            <a:endParaRPr lang="en-CA" dirty="0"/>
          </a:p>
          <a:p>
            <a:r>
              <a:rPr lang="en-CA" dirty="0"/>
              <a:t>And is a Friday karaoke enough?  Not always.  Some need that peer support that is not in a larger group setting or in a Zoom call.</a:t>
            </a:r>
          </a:p>
          <a:p>
            <a:endParaRPr lang="en-CA" dirty="0"/>
          </a:p>
          <a:p>
            <a:r>
              <a:rPr lang="en-CA" dirty="0"/>
              <a:t>We know that employees are telling us they need more than yoga and games night.</a:t>
            </a:r>
          </a:p>
          <a:p>
            <a:endParaRPr lang="en-CA" dirty="0"/>
          </a:p>
          <a:p>
            <a:r>
              <a:rPr lang="en-CA" dirty="0"/>
              <a:t>How do you ensure the natural occurring relationships develop and evolve?  And is it your responsibility as an organization? The answer is YES – as we know that positive social connections at work in a positive work culture have an overall positive effect on health, productivity, engagement, etc. </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20</a:t>
            </a:fld>
            <a:endParaRPr lang="en-US"/>
          </a:p>
        </p:txBody>
      </p:sp>
    </p:spTree>
    <p:extLst>
      <p:ext uri="{BB962C8B-B14F-4D97-AF65-F5344CB8AC3E}">
        <p14:creationId xmlns:p14="http://schemas.microsoft.com/office/powerpoint/2010/main" val="399013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549275"/>
            <a:ext cx="5486400" cy="3086100"/>
          </a:xfrm>
        </p:spPr>
      </p:sp>
      <p:sp>
        <p:nvSpPr>
          <p:cNvPr id="3" name="Notes Placeholder 2"/>
          <p:cNvSpPr>
            <a:spLocks noGrp="1"/>
          </p:cNvSpPr>
          <p:nvPr>
            <p:ph type="body" idx="1"/>
          </p:nvPr>
        </p:nvSpPr>
        <p:spPr>
          <a:xfrm>
            <a:off x="467360" y="3588787"/>
            <a:ext cx="5798146" cy="4108968"/>
          </a:xfrm>
        </p:spPr>
        <p:txBody>
          <a:bodyPr/>
          <a:lstStyle/>
          <a:p>
            <a:r>
              <a:rPr lang="en-CA" dirty="0"/>
              <a:t>Even returning back to work may mean a difference in how people connect and relate, depending on the rules, the ability to have staff at work, etc.</a:t>
            </a:r>
          </a:p>
          <a:p>
            <a:endParaRPr lang="en-CA" dirty="0"/>
          </a:p>
          <a:p>
            <a:r>
              <a:rPr lang="en-CA" dirty="0"/>
              <a:t>Staff may see ongoing remote working,  full return to the workplace, or a combination of the two. This can make for challenging dynamics when it comes to social connection, and how they see each other.  It is easy to do out of sight, out of mind for those working away from the office, and notice only those in the office. </a:t>
            </a:r>
          </a:p>
          <a:p>
            <a:endParaRPr lang="en-CA" dirty="0"/>
          </a:p>
          <a:p>
            <a:r>
              <a:rPr lang="en-CA" dirty="0"/>
              <a:t>Staff will need to feel a sense of belonging if they are still at home and their colleagues are at work, or if everyone is still working remotely, a decision some organizations have made. Understand the worry is still there. Recognize that employees have different needs.  Develop a communications plan to ensure no one is left out. </a:t>
            </a:r>
          </a:p>
          <a:p>
            <a:endParaRPr lang="en-CA" dirty="0"/>
          </a:p>
          <a:p>
            <a:r>
              <a:rPr lang="en-CA" dirty="0"/>
              <a:t>It’s important to build the psychological safety which includes the social connection. </a:t>
            </a:r>
          </a:p>
          <a:p>
            <a:r>
              <a:rPr lang="en-CA" dirty="0"/>
              <a:t>A pandemic, economic uncertainty, and social justice unrest has created stress for employees. When the pandemic first front line workers were lauded and applauded, including those in MH.  Leaders did a lot to stay connected with staff, and it is easy to become complacent as time passes.  It is still important to  continue to check in, as circumstances can change for staff. </a:t>
            </a:r>
          </a:p>
          <a:p>
            <a:endParaRPr lang="en-CA" dirty="0"/>
          </a:p>
          <a:p>
            <a:r>
              <a:rPr lang="en-CA" dirty="0"/>
              <a:t>We know people are working longer hours when they are at home, which can lead to burn out, increased stress.  It is easy because home and work are the same.</a:t>
            </a:r>
          </a:p>
          <a:p>
            <a:endParaRPr lang="en-CA" dirty="0"/>
          </a:p>
          <a:p>
            <a:r>
              <a:rPr lang="en-CA" dirty="0"/>
              <a:t>If health and safety or wellbeing is a value –it needs to be  lived it whether they are at home or work. </a:t>
            </a:r>
          </a:p>
          <a:p>
            <a:endParaRPr lang="en-CA" dirty="0"/>
          </a:p>
          <a:p>
            <a:r>
              <a:rPr lang="en-CA" dirty="0"/>
              <a:t>Have those socially distant conversations with colleagues at the office and one-on-one video calls with your remote workers. Ask them about their individual circumstances; find out about their worries.  Make your employees feel valued and belonging.</a:t>
            </a:r>
          </a:p>
        </p:txBody>
      </p:sp>
      <p:sp>
        <p:nvSpPr>
          <p:cNvPr id="4" name="Slide Number Placeholder 3"/>
          <p:cNvSpPr>
            <a:spLocks noGrp="1"/>
          </p:cNvSpPr>
          <p:nvPr>
            <p:ph type="sldNum" sz="quarter" idx="5"/>
          </p:nvPr>
        </p:nvSpPr>
        <p:spPr/>
        <p:txBody>
          <a:bodyPr/>
          <a:lstStyle/>
          <a:p>
            <a:fld id="{FC4F40BC-EAE4-1945-B5FE-D8C650A20973}" type="slidenum">
              <a:rPr lang="en-US" smtClean="0"/>
              <a:t>21</a:t>
            </a:fld>
            <a:endParaRPr lang="en-US" dirty="0"/>
          </a:p>
        </p:txBody>
      </p:sp>
    </p:spTree>
    <p:extLst>
      <p:ext uri="{BB962C8B-B14F-4D97-AF65-F5344CB8AC3E}">
        <p14:creationId xmlns:p14="http://schemas.microsoft.com/office/powerpoint/2010/main" val="363673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culture of an organization which is top-down driven determines a great deal of how an organization operates. </a:t>
            </a:r>
          </a:p>
          <a:p>
            <a:endParaRPr lang="en-CA" dirty="0"/>
          </a:p>
          <a:p>
            <a:r>
              <a:rPr lang="en-CA" dirty="0"/>
              <a:t>It is the foundation upon which everything else is built.</a:t>
            </a:r>
          </a:p>
          <a:p>
            <a:endParaRPr lang="en-CA" dirty="0"/>
          </a:p>
          <a:p>
            <a:r>
              <a:rPr lang="en-CA" dirty="0"/>
              <a:t>It needs to be decided up front.  Once a culture is in place it is much more difficult to pivot without a radical shift in many systems. </a:t>
            </a:r>
          </a:p>
          <a:p>
            <a:endParaRPr lang="en-CA" dirty="0"/>
          </a:p>
          <a:p>
            <a:r>
              <a:rPr lang="en-CA" dirty="0"/>
              <a:t>It’s important for an organization that the culture is built on the values.  We heard on Friday from Stephen De Groot that values are the most important of the 4 forces for employees.   Ensuring employees know what the values are, want they look like in application,  and seeing them modeled throughout the organization, especially in a crisis is critical. </a:t>
            </a:r>
          </a:p>
        </p:txBody>
      </p:sp>
      <p:sp>
        <p:nvSpPr>
          <p:cNvPr id="4" name="Slide Number Placeholder 3"/>
          <p:cNvSpPr>
            <a:spLocks noGrp="1"/>
          </p:cNvSpPr>
          <p:nvPr>
            <p:ph type="sldNum" sz="quarter" idx="5"/>
          </p:nvPr>
        </p:nvSpPr>
        <p:spPr/>
        <p:txBody>
          <a:bodyPr/>
          <a:lstStyle/>
          <a:p>
            <a:fld id="{FC4F40BC-EAE4-1945-B5FE-D8C650A20973}" type="slidenum">
              <a:rPr lang="en-US" smtClean="0"/>
              <a:t>22</a:t>
            </a:fld>
            <a:endParaRPr lang="en-US"/>
          </a:p>
        </p:txBody>
      </p:sp>
    </p:spTree>
    <p:extLst>
      <p:ext uri="{BB962C8B-B14F-4D97-AF65-F5344CB8AC3E}">
        <p14:creationId xmlns:p14="http://schemas.microsoft.com/office/powerpoint/2010/main" val="1980878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75499"/>
          </a:xfrm>
        </p:spPr>
        <p:txBody>
          <a:bodyPr/>
          <a:lstStyle/>
          <a:p>
            <a:r>
              <a:rPr lang="en-CA" dirty="0"/>
              <a:t>Plan ahead.</a:t>
            </a:r>
          </a:p>
          <a:p>
            <a:r>
              <a:rPr lang="en-CA" dirty="0"/>
              <a:t>Train staff on the importance of a positive work culture and how to promote and permit one. Have leadership deliver as it starts from the top. It can be just the leaders who are trained, everyone needs to be trained. </a:t>
            </a:r>
          </a:p>
          <a:p>
            <a:r>
              <a:rPr lang="en-CA" dirty="0"/>
              <a:t>Build and invest in peer to peer and or individual employee opportunities</a:t>
            </a:r>
          </a:p>
          <a:p>
            <a:endParaRPr lang="en-CA" dirty="0"/>
          </a:p>
          <a:p>
            <a:r>
              <a:rPr lang="en-CA" dirty="0"/>
              <a:t>Psychological health and safety:</a:t>
            </a:r>
          </a:p>
          <a:p>
            <a:pPr marL="171450" indent="-171450">
              <a:buFont typeface="Arial" panose="020B0604020202020204" pitchFamily="34" charset="0"/>
              <a:buChar char="•"/>
            </a:pPr>
            <a:r>
              <a:rPr lang="en-CA" dirty="0"/>
              <a:t>Inclusion</a:t>
            </a:r>
          </a:p>
          <a:p>
            <a:pPr marL="171450" indent="-171450">
              <a:buFont typeface="Arial" panose="020B0604020202020204" pitchFamily="34" charset="0"/>
              <a:buChar char="•"/>
            </a:pPr>
            <a:r>
              <a:rPr lang="en-CA" dirty="0"/>
              <a:t>Risk taking</a:t>
            </a:r>
          </a:p>
          <a:p>
            <a:pPr marL="171450" indent="-171450">
              <a:buFont typeface="Arial" panose="020B0604020202020204" pitchFamily="34" charset="0"/>
              <a:buChar char="•"/>
            </a:pPr>
            <a:r>
              <a:rPr lang="en-CA" dirty="0"/>
              <a:t>Recognition</a:t>
            </a:r>
          </a:p>
          <a:p>
            <a:pPr marL="171450" indent="-171450">
              <a:buFont typeface="Arial" panose="020B0604020202020204" pitchFamily="34" charset="0"/>
              <a:buChar char="•"/>
            </a:pPr>
            <a:r>
              <a:rPr lang="en-CA" dirty="0"/>
              <a:t>No fear of reprisals</a:t>
            </a:r>
          </a:p>
          <a:p>
            <a:pPr marL="171450" indent="-171450">
              <a:buFont typeface="Arial" panose="020B0604020202020204" pitchFamily="34" charset="0"/>
              <a:buChar char="•"/>
            </a:pPr>
            <a:r>
              <a:rPr lang="en-CA" dirty="0"/>
              <a:t>Communication channels</a:t>
            </a:r>
          </a:p>
          <a:p>
            <a:pPr marL="171450" indent="-171450">
              <a:buFont typeface="Arial" panose="020B0604020202020204" pitchFamily="34" charset="0"/>
              <a:buChar char="•"/>
            </a:pPr>
            <a:r>
              <a:rPr lang="en-CA" dirty="0"/>
              <a:t>Review policies and processes for systemic biases</a:t>
            </a:r>
          </a:p>
          <a:p>
            <a:endParaRPr lang="en-CA" dirty="0"/>
          </a:p>
          <a:p>
            <a:pPr marL="171450" indent="-171450">
              <a:buFont typeface="Arial" panose="020B0604020202020204" pitchFamily="34" charset="0"/>
              <a:buChar char="•"/>
            </a:pPr>
            <a:r>
              <a:rPr lang="en-CA" dirty="0"/>
              <a:t>Engage employees in the planning and co-design of work changes, including return to work, return to office.</a:t>
            </a:r>
          </a:p>
          <a:p>
            <a:pPr marL="171450" indent="-171450">
              <a:buFont typeface="Arial" panose="020B0604020202020204" pitchFamily="34" charset="0"/>
              <a:buChar char="•"/>
            </a:pPr>
            <a:r>
              <a:rPr lang="en-CA" dirty="0"/>
              <a:t>Be honest and open with what is happening for their work and the organization’s. </a:t>
            </a:r>
          </a:p>
          <a:p>
            <a:pPr marL="171450" indent="-171450">
              <a:buFont typeface="Arial" panose="020B0604020202020204" pitchFamily="34" charset="0"/>
              <a:buChar char="•"/>
            </a:pPr>
            <a:endParaRPr lang="en-CA" dirty="0"/>
          </a:p>
          <a:p>
            <a:r>
              <a:rPr lang="en-CA" dirty="0"/>
              <a:t>Culture </a:t>
            </a:r>
          </a:p>
          <a:p>
            <a:pPr marL="171450" indent="-171450">
              <a:buFont typeface="Arial" panose="020B0604020202020204" pitchFamily="34" charset="0"/>
              <a:buChar char="•"/>
            </a:pPr>
            <a:r>
              <a:rPr lang="en-CA" dirty="0"/>
              <a:t>Involvement</a:t>
            </a:r>
          </a:p>
          <a:p>
            <a:pPr marL="171450" indent="-171450">
              <a:buFont typeface="Arial" panose="020B0604020202020204" pitchFamily="34" charset="0"/>
              <a:buChar char="•"/>
            </a:pPr>
            <a:r>
              <a:rPr lang="en-CA" dirty="0"/>
              <a:t>Fairness</a:t>
            </a:r>
          </a:p>
          <a:p>
            <a:pPr marL="171450" indent="-171450">
              <a:buFont typeface="Arial" panose="020B0604020202020204" pitchFamily="34" charset="0"/>
              <a:buChar char="•"/>
            </a:pPr>
            <a:r>
              <a:rPr lang="en-CA" dirty="0"/>
              <a:t>Respect</a:t>
            </a:r>
          </a:p>
          <a:p>
            <a:pPr marL="171450" indent="-171450">
              <a:buFont typeface="Arial" panose="020B0604020202020204" pitchFamily="34" charset="0"/>
              <a:buChar char="•"/>
            </a:pPr>
            <a:r>
              <a:rPr lang="en-CA" dirty="0"/>
              <a:t>Equality/Equity.</a:t>
            </a:r>
          </a:p>
          <a:p>
            <a:pPr marL="171450" indent="-171450">
              <a:buFont typeface="Arial" panose="020B0604020202020204" pitchFamily="34" charset="0"/>
              <a:buChar char="•"/>
            </a:pPr>
            <a:r>
              <a:rPr lang="en-CA" dirty="0"/>
              <a:t>Trust</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23</a:t>
            </a:fld>
            <a:endParaRPr lang="en-US"/>
          </a:p>
        </p:txBody>
      </p:sp>
    </p:spTree>
    <p:extLst>
      <p:ext uri="{BB962C8B-B14F-4D97-AF65-F5344CB8AC3E}">
        <p14:creationId xmlns:p14="http://schemas.microsoft.com/office/powerpoint/2010/main" val="170887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a:xfrm>
            <a:off x="685800" y="4229099"/>
            <a:ext cx="5486400" cy="4456113"/>
          </a:xfrm>
        </p:spPr>
        <p:txBody>
          <a:bodyPr/>
          <a:lstStyle/>
          <a:p>
            <a:r>
              <a:rPr lang="en-CA" dirty="0"/>
              <a:t>So where do we go from here.</a:t>
            </a:r>
          </a:p>
          <a:p>
            <a:endParaRPr lang="en-CA" dirty="0"/>
          </a:p>
          <a:p>
            <a:pPr marL="171450" indent="-171450">
              <a:buFont typeface="Arial" panose="020B0604020202020204" pitchFamily="34" charset="0"/>
              <a:buChar char="•"/>
            </a:pPr>
            <a:r>
              <a:rPr lang="en-CA" dirty="0"/>
              <a:t>We know that there are outside pressures that influence employees – social justice issues, Covid-19 school, daycare, working from home that cannot be ignored by the organization.  If an organization lives it’s values then it needs to be aware and address these matters. </a:t>
            </a:r>
          </a:p>
          <a:p>
            <a:pPr marL="171450" indent="-171450">
              <a:buFont typeface="Arial" panose="020B0604020202020204" pitchFamily="34" charset="0"/>
              <a:buChar char="•"/>
            </a:pPr>
            <a:r>
              <a:rPr lang="en-CA" dirty="0"/>
              <a:t>We know that psychological health and safety is important in the workplace, and more so as we see a rise in social discord on values, bias, and hate</a:t>
            </a:r>
          </a:p>
          <a:p>
            <a:pPr marL="171450" indent="-171450">
              <a:buFont typeface="Arial" panose="020B0604020202020204" pitchFamily="34" charset="0"/>
              <a:buChar char="•"/>
            </a:pPr>
            <a:r>
              <a:rPr lang="en-CA" dirty="0"/>
              <a:t>We know that maintaining a positive workplace culture with positive social connections is critical </a:t>
            </a:r>
          </a:p>
          <a:p>
            <a:pPr marL="171450" indent="-171450">
              <a:buFont typeface="Arial" panose="020B0604020202020204" pitchFamily="34" charset="0"/>
              <a:buChar char="•"/>
            </a:pPr>
            <a:r>
              <a:rPr lang="en-CA" dirty="0"/>
              <a:t>We know bullying or demanding leadership can increase heart disease in employees.</a:t>
            </a:r>
          </a:p>
          <a:p>
            <a:pPr marL="171450" indent="-171450">
              <a:buFont typeface="Arial" panose="020B0604020202020204" pitchFamily="34" charset="0"/>
              <a:buChar char="•"/>
            </a:pPr>
            <a:r>
              <a:rPr lang="en-CA" dirty="0"/>
              <a:t>We know that there are laws that protect employees from workplace violence, harassment and intimidation and this is where HR and Occ. Health and Safety can play a part to ensure a positive work culture.</a:t>
            </a:r>
          </a:p>
          <a:p>
            <a:pPr marL="171450" indent="-171450">
              <a:buFont typeface="Arial" panose="020B0604020202020204" pitchFamily="34" charset="0"/>
              <a:buChar char="•"/>
            </a:pPr>
            <a:r>
              <a:rPr lang="en-CA" dirty="0"/>
              <a:t>Health costs in unhealthy cultures can be are greater,  a significant number of workplace accidents can be attributed to stress, disengaged employees who feel not connected or attached can have higher absenteeism, there  increase in accidents,  error rates or defects increase, and there is a increase in turnovers.</a:t>
            </a:r>
          </a:p>
          <a:p>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24</a:t>
            </a:fld>
            <a:endParaRPr lang="en-US"/>
          </a:p>
        </p:txBody>
      </p:sp>
    </p:spTree>
    <p:extLst>
      <p:ext uri="{BB962C8B-B14F-4D97-AF65-F5344CB8AC3E}">
        <p14:creationId xmlns:p14="http://schemas.microsoft.com/office/powerpoint/2010/main" val="334044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Positive culture is good for your business and for employees.</a:t>
            </a:r>
          </a:p>
          <a:p>
            <a:endParaRPr lang="en-CA" dirty="0"/>
          </a:p>
          <a:p>
            <a:r>
              <a:rPr lang="en-CA" dirty="0"/>
              <a:t>Social connections doesn’t go away when people work remotely,  they just happen differently.</a:t>
            </a:r>
          </a:p>
          <a:p>
            <a:r>
              <a:rPr lang="en-CA" b="1" dirty="0"/>
              <a:t>Some Options:</a:t>
            </a:r>
          </a:p>
          <a:p>
            <a:pPr marL="171450" indent="-171450">
              <a:buFont typeface="Arial" panose="020B0604020202020204" pitchFamily="34" charset="0"/>
              <a:buChar char="•"/>
            </a:pPr>
            <a:r>
              <a:rPr lang="en-CA" dirty="0"/>
              <a:t>Review your values and talk as a team about what they look like in the face of a crisis/pandemic. </a:t>
            </a:r>
          </a:p>
          <a:p>
            <a:pPr marL="171450" indent="-171450">
              <a:buFont typeface="Arial" panose="020B0604020202020204" pitchFamily="34" charset="0"/>
              <a:buChar char="•"/>
            </a:pPr>
            <a:r>
              <a:rPr lang="en-CA" dirty="0"/>
              <a:t>Provide a space for social connections.</a:t>
            </a:r>
          </a:p>
          <a:p>
            <a:pPr marL="171450" indent="-171450">
              <a:buFont typeface="Arial" panose="020B0604020202020204" pitchFamily="34" charset="0"/>
              <a:buChar char="•"/>
            </a:pPr>
            <a:r>
              <a:rPr lang="en-CA" dirty="0"/>
              <a:t>If employees are working remotely, create geographic social gatherings.</a:t>
            </a:r>
          </a:p>
          <a:p>
            <a:pPr marL="171450" indent="-171450">
              <a:buFont typeface="Arial" panose="020B0604020202020204" pitchFamily="34" charset="0"/>
              <a:buChar char="•"/>
            </a:pPr>
            <a:r>
              <a:rPr lang="en-CA" dirty="0"/>
              <a:t>Create ’idea rooms’ or space’  for people looking to collaborate, share interests exchange information,  get peer to peer support, talk hobbies, etc.  </a:t>
            </a:r>
          </a:p>
          <a:p>
            <a:pPr marL="171450" indent="-171450">
              <a:buFont typeface="Arial" panose="020B0604020202020204" pitchFamily="34" charset="0"/>
              <a:buChar char="•"/>
            </a:pPr>
            <a:r>
              <a:rPr lang="en-CA" dirty="0"/>
              <a:t>Pulse surveys/ check-ins.</a:t>
            </a:r>
          </a:p>
          <a:p>
            <a:pPr marL="171450" indent="-171450">
              <a:buFont typeface="Arial" panose="020B0604020202020204" pitchFamily="34" charset="0"/>
              <a:buChar char="•"/>
            </a:pPr>
            <a:r>
              <a:rPr lang="en-CA" dirty="0"/>
              <a:t>Create a social connection strategy as part of the communication and employee engagement strategies.</a:t>
            </a:r>
          </a:p>
          <a:p>
            <a:pPr marL="171450" indent="-171450">
              <a:buFont typeface="Arial" panose="020B0604020202020204" pitchFamily="34" charset="0"/>
              <a:buChar char="•"/>
            </a:pPr>
            <a:r>
              <a:rPr lang="en-CA" dirty="0"/>
              <a:t>Separation of work and home. </a:t>
            </a:r>
          </a:p>
          <a:p>
            <a:pPr marL="171450" indent="-171450">
              <a:buFont typeface="Arial" panose="020B0604020202020204" pitchFamily="34" charset="0"/>
              <a:buChar char="•"/>
            </a:pPr>
            <a:r>
              <a:rPr lang="en-CA" dirty="0"/>
              <a:t>Build in social connection to the return to work/return to office strategies</a:t>
            </a:r>
          </a:p>
          <a:p>
            <a:pPr marL="171450" indent="-171450">
              <a:buFont typeface="Arial" panose="020B0604020202020204" pitchFamily="34" charset="0"/>
              <a:buChar char="•"/>
            </a:pPr>
            <a:r>
              <a:rPr lang="en-CA" dirty="0"/>
              <a:t>Focus on social/emotional well-being in strategic planning and have accountability for it</a:t>
            </a:r>
          </a:p>
          <a:p>
            <a:pPr marL="171450" indent="-171450">
              <a:buFont typeface="Arial" panose="020B0604020202020204" pitchFamily="34" charset="0"/>
              <a:buChar char="•"/>
            </a:pPr>
            <a:r>
              <a:rPr lang="en-CA" dirty="0"/>
              <a:t>Team building</a:t>
            </a:r>
          </a:p>
          <a:p>
            <a:pPr marL="171450" indent="-171450">
              <a:buFont typeface="Arial" panose="020B0604020202020204" pitchFamily="34" charset="0"/>
              <a:buChar char="•"/>
            </a:pPr>
            <a:r>
              <a:rPr lang="en-CA" dirty="0"/>
              <a:t>Create communications channels</a:t>
            </a:r>
          </a:p>
          <a:p>
            <a:pPr marL="171450" indent="-171450">
              <a:buFont typeface="Arial" panose="020B0604020202020204" pitchFamily="34" charset="0"/>
              <a:buChar char="•"/>
            </a:pPr>
            <a:r>
              <a:rPr lang="en-CA" dirty="0"/>
              <a:t>Recognize staff</a:t>
            </a:r>
          </a:p>
          <a:p>
            <a:pPr marL="171450" indent="-171450">
              <a:buFont typeface="Arial" panose="020B0604020202020204" pitchFamily="34" charset="0"/>
              <a:buChar char="•"/>
            </a:pPr>
            <a:r>
              <a:rPr lang="en-CA" dirty="0"/>
              <a:t>Wellness challenges for the organization that include those who are remote</a:t>
            </a:r>
          </a:p>
          <a:p>
            <a:pPr marL="171450" indent="-171450">
              <a:buFont typeface="Arial" panose="020B0604020202020204" pitchFamily="34" charset="0"/>
              <a:buChar char="•"/>
            </a:pPr>
            <a:r>
              <a:rPr lang="en-CA" dirty="0"/>
              <a:t>Don’t always make it about work.</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25</a:t>
            </a:fld>
            <a:endParaRPr lang="en-US" dirty="0"/>
          </a:p>
        </p:txBody>
      </p:sp>
    </p:spTree>
    <p:extLst>
      <p:ext uri="{BB962C8B-B14F-4D97-AF65-F5344CB8AC3E}">
        <p14:creationId xmlns:p14="http://schemas.microsoft.com/office/powerpoint/2010/main" val="687207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26</a:t>
            </a:fld>
            <a:endParaRPr lang="en-US"/>
          </a:p>
        </p:txBody>
      </p:sp>
    </p:spTree>
    <p:extLst>
      <p:ext uri="{BB962C8B-B14F-4D97-AF65-F5344CB8AC3E}">
        <p14:creationId xmlns:p14="http://schemas.microsoft.com/office/powerpoint/2010/main" val="250221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4F40BC-EAE4-1945-B5FE-D8C650A20973}" type="slidenum">
              <a:rPr lang="en-US" smtClean="0"/>
              <a:t>3</a:t>
            </a:fld>
            <a:endParaRPr lang="en-US"/>
          </a:p>
        </p:txBody>
      </p:sp>
    </p:spTree>
    <p:extLst>
      <p:ext uri="{BB962C8B-B14F-4D97-AF65-F5344CB8AC3E}">
        <p14:creationId xmlns:p14="http://schemas.microsoft.com/office/powerpoint/2010/main" val="367522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Was it truly this year that the fires raged in Australia?  </a:t>
            </a:r>
          </a:p>
          <a:p>
            <a:r>
              <a:rPr lang="en-CA" dirty="0"/>
              <a:t>Iran and the USA came close to a war?</a:t>
            </a:r>
          </a:p>
          <a:p>
            <a:r>
              <a:rPr lang="en-CA" dirty="0"/>
              <a:t>Black Lives Matter </a:t>
            </a:r>
          </a:p>
          <a:p>
            <a:r>
              <a:rPr lang="en-CA" dirty="0"/>
              <a:t>Stock market slide? </a:t>
            </a:r>
          </a:p>
          <a:p>
            <a:r>
              <a:rPr lang="en-CA" dirty="0"/>
              <a:t>Beirut explosion? </a:t>
            </a:r>
          </a:p>
          <a:p>
            <a:r>
              <a:rPr lang="en-CA" dirty="0"/>
              <a:t>Locusts in the Middle East?</a:t>
            </a:r>
          </a:p>
          <a:p>
            <a:r>
              <a:rPr lang="en-CA" dirty="0"/>
              <a:t>And of course – the arrival of COVID.</a:t>
            </a:r>
          </a:p>
        </p:txBody>
      </p:sp>
      <p:sp>
        <p:nvSpPr>
          <p:cNvPr id="4" name="Slide Number Placeholder 3"/>
          <p:cNvSpPr>
            <a:spLocks noGrp="1"/>
          </p:cNvSpPr>
          <p:nvPr>
            <p:ph type="sldNum" sz="quarter" idx="5"/>
          </p:nvPr>
        </p:nvSpPr>
        <p:spPr/>
        <p:txBody>
          <a:bodyPr/>
          <a:lstStyle/>
          <a:p>
            <a:fld id="{FC4F40BC-EAE4-1945-B5FE-D8C650A20973}" type="slidenum">
              <a:rPr lang="en-US" smtClean="0"/>
              <a:t>4</a:t>
            </a:fld>
            <a:endParaRPr lang="en-US"/>
          </a:p>
        </p:txBody>
      </p:sp>
    </p:spTree>
    <p:extLst>
      <p:ext uri="{BB962C8B-B14F-4D97-AF65-F5344CB8AC3E}">
        <p14:creationId xmlns:p14="http://schemas.microsoft.com/office/powerpoint/2010/main" val="306192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met in person</a:t>
            </a:r>
          </a:p>
          <a:p>
            <a:r>
              <a:rPr lang="en-CA" dirty="0"/>
              <a:t>We held out our M, V,V and lived by it, or at least tried</a:t>
            </a:r>
          </a:p>
          <a:p>
            <a:r>
              <a:rPr lang="en-CA" dirty="0"/>
              <a:t>We gathered in office spaces, in communities.</a:t>
            </a:r>
          </a:p>
          <a:p>
            <a:r>
              <a:rPr lang="en-CA" dirty="0"/>
              <a:t>We met as teams.</a:t>
            </a:r>
          </a:p>
          <a:p>
            <a:r>
              <a:rPr lang="en-CA" dirty="0"/>
              <a:t>We met to talk about strategies, values.</a:t>
            </a:r>
          </a:p>
          <a:p>
            <a:r>
              <a:rPr lang="en-CA" dirty="0"/>
              <a:t>We did surveys about how we work. </a:t>
            </a:r>
          </a:p>
          <a:p>
            <a:r>
              <a:rPr lang="en-CA" dirty="0"/>
              <a:t>We did check-ins, gave feedback, and did reviews,</a:t>
            </a:r>
          </a:p>
          <a:p>
            <a:r>
              <a:rPr lang="en-CA" dirty="0"/>
              <a:t>We addressed issues.</a:t>
            </a:r>
          </a:p>
          <a:p>
            <a:r>
              <a:rPr lang="en-CA" dirty="0"/>
              <a:t>We trained and developed</a:t>
            </a:r>
          </a:p>
          <a:p>
            <a:r>
              <a:rPr lang="en-CA" dirty="0"/>
              <a:t>We mentored</a:t>
            </a:r>
          </a:p>
          <a:p>
            <a:r>
              <a:rPr lang="en-CA" dirty="0"/>
              <a:t>We connected with clients, families and colleagues</a:t>
            </a:r>
          </a:p>
        </p:txBody>
      </p:sp>
      <p:sp>
        <p:nvSpPr>
          <p:cNvPr id="4" name="Slide Number Placeholder 3"/>
          <p:cNvSpPr>
            <a:spLocks noGrp="1"/>
          </p:cNvSpPr>
          <p:nvPr>
            <p:ph type="sldNum" sz="quarter" idx="5"/>
          </p:nvPr>
        </p:nvSpPr>
        <p:spPr/>
        <p:txBody>
          <a:bodyPr/>
          <a:lstStyle/>
          <a:p>
            <a:fld id="{FC4F40BC-EAE4-1945-B5FE-D8C650A20973}" type="slidenum">
              <a:rPr lang="en-US" smtClean="0"/>
              <a:t>5</a:t>
            </a:fld>
            <a:endParaRPr lang="en-US"/>
          </a:p>
        </p:txBody>
      </p:sp>
    </p:spTree>
    <p:extLst>
      <p:ext uri="{BB962C8B-B14F-4D97-AF65-F5344CB8AC3E}">
        <p14:creationId xmlns:p14="http://schemas.microsoft.com/office/powerpoint/2010/main" val="337587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Then March arrives. </a:t>
            </a:r>
          </a:p>
          <a:p>
            <a:r>
              <a:rPr lang="en-CA" dirty="0"/>
              <a:t>The province shut down.</a:t>
            </a:r>
          </a:p>
          <a:p>
            <a:r>
              <a:rPr lang="en-CA" dirty="0"/>
              <a:t>We are asked to work from home unless necessary.</a:t>
            </a:r>
          </a:p>
          <a:p>
            <a:r>
              <a:rPr lang="en-CA" dirty="0"/>
              <a:t>We dispersed. </a:t>
            </a:r>
          </a:p>
          <a:p>
            <a:r>
              <a:rPr lang="en-CA" dirty="0"/>
              <a:t>We pivoted.</a:t>
            </a:r>
          </a:p>
          <a:p>
            <a:r>
              <a:rPr lang="en-CA" dirty="0"/>
              <a:t>Nothing was normal. </a:t>
            </a:r>
          </a:p>
          <a:p>
            <a:r>
              <a:rPr lang="en-CA" dirty="0"/>
              <a:t>Our families were all together in our homes.</a:t>
            </a:r>
          </a:p>
          <a:p>
            <a:r>
              <a:rPr lang="en-CA" dirty="0"/>
              <a:t>Spaces had to be found to work from at home.</a:t>
            </a:r>
          </a:p>
          <a:p>
            <a:r>
              <a:rPr lang="en-CA" dirty="0"/>
              <a:t>Some had to continue working in the community, or in the office.</a:t>
            </a:r>
          </a:p>
          <a:p>
            <a:r>
              <a:rPr lang="en-CA" dirty="0"/>
              <a:t>There were no policies for this; no guidelines, and we were flexible, and accommodating.</a:t>
            </a:r>
          </a:p>
          <a:p>
            <a:r>
              <a:rPr lang="en-CA" dirty="0"/>
              <a:t>People applauded front line workers, coffee and food was sent over. </a:t>
            </a:r>
          </a:p>
          <a:p>
            <a:endParaRPr lang="en-CA" dirty="0"/>
          </a:p>
          <a:p>
            <a:r>
              <a:rPr lang="en-CA" dirty="0"/>
              <a:t>We checked in. We had regular gatherings to help alleviate the stress of staff.</a:t>
            </a:r>
          </a:p>
          <a:p>
            <a:r>
              <a:rPr lang="en-CA" dirty="0"/>
              <a:t>We ensured the support was there in whatever form was needed.</a:t>
            </a:r>
          </a:p>
          <a:p>
            <a:endParaRPr lang="en-CA" dirty="0"/>
          </a:p>
          <a:p>
            <a:r>
              <a:rPr lang="en-CA" dirty="0"/>
              <a:t>We realized that doing our work online or via phone vs in person was not quite the same.  Some needed training </a:t>
            </a:r>
          </a:p>
          <a:p>
            <a:endParaRPr lang="en-CA" dirty="0"/>
          </a:p>
          <a:p>
            <a:r>
              <a:rPr lang="en-CA" dirty="0"/>
              <a:t>We realized that facilitating meetings via zoom took on a new skill set. </a:t>
            </a:r>
          </a:p>
          <a:p>
            <a:endParaRPr lang="en-CA" dirty="0"/>
          </a:p>
          <a:p>
            <a:r>
              <a:rPr lang="en-CA" dirty="0"/>
              <a:t>We required new guidelines for compliance, for working from home and online.</a:t>
            </a:r>
          </a:p>
        </p:txBody>
      </p:sp>
      <p:sp>
        <p:nvSpPr>
          <p:cNvPr id="4" name="Slide Number Placeholder 3"/>
          <p:cNvSpPr>
            <a:spLocks noGrp="1"/>
          </p:cNvSpPr>
          <p:nvPr>
            <p:ph type="sldNum" sz="quarter" idx="5"/>
          </p:nvPr>
        </p:nvSpPr>
        <p:spPr/>
        <p:txBody>
          <a:bodyPr/>
          <a:lstStyle/>
          <a:p>
            <a:fld id="{FC4F40BC-EAE4-1945-B5FE-D8C650A20973}" type="slidenum">
              <a:rPr lang="en-US" smtClean="0"/>
              <a:t>6</a:t>
            </a:fld>
            <a:endParaRPr lang="en-US"/>
          </a:p>
        </p:txBody>
      </p:sp>
      <p:sp>
        <p:nvSpPr>
          <p:cNvPr id="5" name="TextBox 4">
            <a:extLst>
              <a:ext uri="{FF2B5EF4-FFF2-40B4-BE49-F238E27FC236}">
                <a16:creationId xmlns:a16="http://schemas.microsoft.com/office/drawing/2014/main" id="{F03E5136-10E0-8944-99B4-3B1503A68FB8}"/>
              </a:ext>
            </a:extLst>
          </p:cNvPr>
          <p:cNvSpPr txBox="1"/>
          <p:nvPr/>
        </p:nvSpPr>
        <p:spPr>
          <a:xfrm>
            <a:off x="1539550" y="1222310"/>
            <a:ext cx="1847461" cy="369332"/>
          </a:xfrm>
          <a:prstGeom prst="rect">
            <a:avLst/>
          </a:prstGeom>
          <a:noFill/>
        </p:spPr>
        <p:txBody>
          <a:bodyPr wrap="square" rtlCol="0">
            <a:spAutoFit/>
          </a:bodyPr>
          <a:lstStyle/>
          <a:p>
            <a:r>
              <a:rPr lang="en-CA" dirty="0"/>
              <a:t>We Went Online</a:t>
            </a:r>
          </a:p>
        </p:txBody>
      </p:sp>
    </p:spTree>
    <p:extLst>
      <p:ext uri="{BB962C8B-B14F-4D97-AF65-F5344CB8AC3E}">
        <p14:creationId xmlns:p14="http://schemas.microsoft.com/office/powerpoint/2010/main" val="103431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learned new words and phrases, and introduced old but seldom used ones.</a:t>
            </a:r>
          </a:p>
        </p:txBody>
      </p:sp>
      <p:sp>
        <p:nvSpPr>
          <p:cNvPr id="4" name="Slide Number Placeholder 3"/>
          <p:cNvSpPr>
            <a:spLocks noGrp="1"/>
          </p:cNvSpPr>
          <p:nvPr>
            <p:ph type="sldNum" sz="quarter" idx="5"/>
          </p:nvPr>
        </p:nvSpPr>
        <p:spPr/>
        <p:txBody>
          <a:bodyPr/>
          <a:lstStyle/>
          <a:p>
            <a:fld id="{FC4F40BC-EAE4-1945-B5FE-D8C650A20973}" type="slidenum">
              <a:rPr lang="en-US" smtClean="0"/>
              <a:t>7</a:t>
            </a:fld>
            <a:endParaRPr lang="en-US"/>
          </a:p>
        </p:txBody>
      </p:sp>
    </p:spTree>
    <p:extLst>
      <p:ext uri="{BB962C8B-B14F-4D97-AF65-F5344CB8AC3E}">
        <p14:creationId xmlns:p14="http://schemas.microsoft.com/office/powerpoint/2010/main" val="330210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were other phrases that became part of our vernacular. </a:t>
            </a:r>
          </a:p>
          <a:p>
            <a:endParaRPr lang="en-CA" dirty="0"/>
          </a:p>
          <a:p>
            <a:r>
              <a:rPr lang="en-CA" dirty="0"/>
              <a:t>It wasn’t easy to make the pivot. </a:t>
            </a:r>
          </a:p>
          <a:p>
            <a:endParaRPr lang="en-CA" dirty="0"/>
          </a:p>
          <a:p>
            <a:r>
              <a:rPr lang="en-CA" dirty="0"/>
              <a:t>To be available on calls multiple times a day, to help clients via phone or online.</a:t>
            </a:r>
          </a:p>
          <a:p>
            <a:endParaRPr lang="en-CA" dirty="0"/>
          </a:p>
          <a:p>
            <a:r>
              <a:rPr lang="en-CA" dirty="0"/>
              <a:t>Days blended together</a:t>
            </a:r>
          </a:p>
          <a:p>
            <a:r>
              <a:rPr lang="en-CA" dirty="0"/>
              <a:t>Home and work blended; no separation of the safe space.</a:t>
            </a:r>
          </a:p>
          <a:p>
            <a:r>
              <a:rPr lang="en-CA" dirty="0"/>
              <a:t>Crisis workers working from home had no place to go to.  Home was that safe space and then it wasn’t. </a:t>
            </a:r>
          </a:p>
          <a:p>
            <a:endParaRPr lang="en-CA" dirty="0"/>
          </a:p>
          <a:p>
            <a:r>
              <a:rPr lang="en-CA" dirty="0"/>
              <a:t>Hours increased for some over the months. Longer days or weeks because it was easy to check in, just send, join in, seeing how it was right there at home. </a:t>
            </a:r>
          </a:p>
          <a:p>
            <a:endParaRPr lang="en-CA" dirty="0"/>
          </a:p>
          <a:p>
            <a:r>
              <a:rPr lang="en-CA" dirty="0"/>
              <a:t>A new phrase  entered – Zoom fatigue </a:t>
            </a:r>
          </a:p>
        </p:txBody>
      </p:sp>
      <p:sp>
        <p:nvSpPr>
          <p:cNvPr id="4" name="Slide Number Placeholder 3"/>
          <p:cNvSpPr>
            <a:spLocks noGrp="1"/>
          </p:cNvSpPr>
          <p:nvPr>
            <p:ph type="sldNum" sz="quarter" idx="5"/>
          </p:nvPr>
        </p:nvSpPr>
        <p:spPr/>
        <p:txBody>
          <a:bodyPr/>
          <a:lstStyle/>
          <a:p>
            <a:fld id="{FC4F40BC-EAE4-1945-B5FE-D8C650A20973}" type="slidenum">
              <a:rPr lang="en-US" smtClean="0"/>
              <a:t>8</a:t>
            </a:fld>
            <a:endParaRPr lang="en-US"/>
          </a:p>
        </p:txBody>
      </p:sp>
    </p:spTree>
    <p:extLst>
      <p:ext uri="{BB962C8B-B14F-4D97-AF65-F5344CB8AC3E}">
        <p14:creationId xmlns:p14="http://schemas.microsoft.com/office/powerpoint/2010/main" val="157023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just as we opened up, when it seemed like our numbers were going down, a second wave hit.  And we were back into it again.</a:t>
            </a:r>
          </a:p>
          <a:p>
            <a:endParaRPr lang="en-CA" dirty="0"/>
          </a:p>
          <a:p>
            <a:r>
              <a:rPr lang="en-CA" dirty="0"/>
              <a:t>Except this time it was a little different. </a:t>
            </a:r>
          </a:p>
          <a:p>
            <a:endParaRPr lang="en-CA" dirty="0"/>
          </a:p>
          <a:p>
            <a:r>
              <a:rPr lang="en-CA" dirty="0"/>
              <a:t>We didn’t get the applause for front line workers. </a:t>
            </a:r>
          </a:p>
          <a:p>
            <a:endParaRPr lang="en-CA" dirty="0"/>
          </a:p>
          <a:p>
            <a:r>
              <a:rPr lang="en-CA" dirty="0"/>
              <a:t>The new normal was becoming normal as complacency set in. </a:t>
            </a:r>
          </a:p>
          <a:p>
            <a:endParaRPr lang="en-CA" dirty="0"/>
          </a:p>
        </p:txBody>
      </p:sp>
      <p:sp>
        <p:nvSpPr>
          <p:cNvPr id="4" name="Slide Number Placeholder 3"/>
          <p:cNvSpPr>
            <a:spLocks noGrp="1"/>
          </p:cNvSpPr>
          <p:nvPr>
            <p:ph type="sldNum" sz="quarter" idx="5"/>
          </p:nvPr>
        </p:nvSpPr>
        <p:spPr/>
        <p:txBody>
          <a:bodyPr/>
          <a:lstStyle/>
          <a:p>
            <a:fld id="{FC4F40BC-EAE4-1945-B5FE-D8C650A20973}" type="slidenum">
              <a:rPr lang="en-US" smtClean="0"/>
              <a:t>9</a:t>
            </a:fld>
            <a:endParaRPr lang="en-US"/>
          </a:p>
        </p:txBody>
      </p:sp>
    </p:spTree>
    <p:extLst>
      <p:ext uri="{BB962C8B-B14F-4D97-AF65-F5344CB8AC3E}">
        <p14:creationId xmlns:p14="http://schemas.microsoft.com/office/powerpoint/2010/main" val="3265719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5271D27-F943-B04F-ACF0-CCDB592DAD13}" type="datetime1">
              <a:rPr lang="en-CA" smtClean="0"/>
              <a:t>2020-12-02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Property of Innovative HR</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98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9285D9B-A3A0-FF48-B801-D29B830F39F6}" type="datetime1">
              <a:rPr lang="en-CA" smtClean="0"/>
              <a:t>2020-12-02</a:t>
            </a:fld>
            <a:endParaRPr lang="en-US" dirty="0"/>
          </a:p>
        </p:txBody>
      </p:sp>
      <p:sp>
        <p:nvSpPr>
          <p:cNvPr id="6" name="Footer Placeholder 5"/>
          <p:cNvSpPr>
            <a:spLocks noGrp="1"/>
          </p:cNvSpPr>
          <p:nvPr>
            <p:ph type="ftr" sz="quarter" idx="11"/>
          </p:nvPr>
        </p:nvSpPr>
        <p:spPr/>
        <p:txBody>
          <a:bodyPr/>
          <a:lstStyle/>
          <a:p>
            <a:r>
              <a:rPr lang="en-US"/>
              <a:t>Property of Innovative HR</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36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312ED-6CDC-CF48-A109-B36F8FF6DE96}"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726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482D53-992D-A049-802A-F3B1E814CBA8}"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26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82E2FD-313B-0E48-A93C-328C5CA7BA60}"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243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E1F8EA-4EE4-9442-83C4-0702796863F4}" type="datetime1">
              <a:rPr lang="en-CA" smtClean="0"/>
              <a:t>2020-12-02</a:t>
            </a:fld>
            <a:endParaRPr lang="en-US" dirty="0"/>
          </a:p>
        </p:txBody>
      </p:sp>
      <p:sp>
        <p:nvSpPr>
          <p:cNvPr id="8" name="Footer Placeholder 7"/>
          <p:cNvSpPr>
            <a:spLocks noGrp="1"/>
          </p:cNvSpPr>
          <p:nvPr>
            <p:ph type="ftr" sz="quarter" idx="11"/>
          </p:nvPr>
        </p:nvSpPr>
        <p:spPr/>
        <p:txBody>
          <a:bodyPr/>
          <a:lstStyle/>
          <a:p>
            <a:r>
              <a:rPr lang="en-US"/>
              <a:t>Property of Innovative HR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608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FD235B4-71B0-734C-8839-12EF07903162}" type="datetime1">
              <a:rPr lang="en-CA" smtClean="0"/>
              <a:t>2020-12-02</a:t>
            </a:fld>
            <a:endParaRPr lang="en-US" dirty="0"/>
          </a:p>
        </p:txBody>
      </p:sp>
      <p:sp>
        <p:nvSpPr>
          <p:cNvPr id="8" name="Footer Placeholder 7"/>
          <p:cNvSpPr>
            <a:spLocks noGrp="1"/>
          </p:cNvSpPr>
          <p:nvPr>
            <p:ph type="ftr" sz="quarter" idx="11"/>
          </p:nvPr>
        </p:nvSpPr>
        <p:spPr/>
        <p:txBody>
          <a:bodyPr/>
          <a:lstStyle/>
          <a:p>
            <a:r>
              <a:rPr lang="en-US"/>
              <a:t>Property of Innovative HR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76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B6625-550E-BC4C-A3DF-48ADB90B700C}"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27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56C9B-9076-E34B-9EA8-A8A7F4FC55EE}"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157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sp>
        <p:nvSpPr>
          <p:cNvPr id="15" name="Title Placeholder 1">
            <a:extLst>
              <a:ext uri="{FF2B5EF4-FFF2-40B4-BE49-F238E27FC236}">
                <a16:creationId xmlns:a16="http://schemas.microsoft.com/office/drawing/2014/main" id="{9BB8925C-AEE5-F449-9AC9-6BFB563C7669}"/>
              </a:ext>
            </a:extLst>
          </p:cNvPr>
          <p:cNvSpPr>
            <a:spLocks noGrp="1"/>
          </p:cNvSpPr>
          <p:nvPr>
            <p:ph type="title"/>
          </p:nvPr>
        </p:nvSpPr>
        <p:spPr>
          <a:xfrm>
            <a:off x="353087" y="151486"/>
            <a:ext cx="11485827" cy="1325563"/>
          </a:xfrm>
          <a:prstGeom prst="rect">
            <a:avLst/>
          </a:prstGeom>
        </p:spPr>
        <p:txBody>
          <a:bodyPr vert="horz" lIns="90000" tIns="45720" rIns="91440" bIns="45720" rtlCol="0" anchor="b" anchorCtr="0">
            <a:normAutofit/>
          </a:bodyPr>
          <a:lstStyle/>
          <a:p>
            <a:r>
              <a:rPr lang="en-US"/>
              <a:t>Click to edit Master title style</a:t>
            </a:r>
          </a:p>
        </p:txBody>
      </p:sp>
      <p:sp>
        <p:nvSpPr>
          <p:cNvPr id="16" name="Text Placeholder 2">
            <a:extLst>
              <a:ext uri="{FF2B5EF4-FFF2-40B4-BE49-F238E27FC236}">
                <a16:creationId xmlns:a16="http://schemas.microsoft.com/office/drawing/2014/main" id="{ADBAA617-DDC4-364F-BB6F-88DFF21A746F}"/>
              </a:ext>
            </a:extLst>
          </p:cNvPr>
          <p:cNvSpPr>
            <a:spLocks noGrp="1"/>
          </p:cNvSpPr>
          <p:nvPr>
            <p:ph idx="1"/>
          </p:nvPr>
        </p:nvSpPr>
        <p:spPr>
          <a:xfrm>
            <a:off x="353087" y="1656939"/>
            <a:ext cx="114858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23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sp>
        <p:nvSpPr>
          <p:cNvPr id="4" name="Title Placeholder 1">
            <a:extLst>
              <a:ext uri="{FF2B5EF4-FFF2-40B4-BE49-F238E27FC236}">
                <a16:creationId xmlns:a16="http://schemas.microsoft.com/office/drawing/2014/main" id="{04A74F11-52EC-0942-8D25-36D27767A7BF}"/>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Title Slide – Presentation Title Goes Here</a:t>
            </a:r>
          </a:p>
        </p:txBody>
      </p:sp>
      <p:sp>
        <p:nvSpPr>
          <p:cNvPr id="6" name="Title Placeholder 1">
            <a:extLst>
              <a:ext uri="{FF2B5EF4-FFF2-40B4-BE49-F238E27FC236}">
                <a16:creationId xmlns:a16="http://schemas.microsoft.com/office/drawing/2014/main" id="{2625EA54-3313-5C4E-AA90-3F343C3B9F8E}"/>
              </a:ext>
            </a:extLst>
          </p:cNvPr>
          <p:cNvSpPr txBox="1">
            <a:spLocks/>
          </p:cNvSpPr>
          <p:nvPr userDrawn="1"/>
        </p:nvSpPr>
        <p:spPr>
          <a:xfrm>
            <a:off x="353087" y="2988664"/>
            <a:ext cx="11485826" cy="1325562"/>
          </a:xfrm>
          <a:prstGeom prst="rect">
            <a:avLst/>
          </a:prstGeom>
        </p:spPr>
        <p:txBody>
          <a:bodyPr vert="horz" lIns="69681" tIns="34840" rIns="69681" bIns="34840" rtlCol="0" anchor="t" anchorCtr="0">
            <a:normAutofit/>
          </a:bodyPr>
          <a:lstStyle>
            <a:lvl1pPr algn="l" defTabSz="1133947" rtl="0" eaLnBrk="1" latinLnBrk="0" hangingPunct="1">
              <a:lnSpc>
                <a:spcPct val="90000"/>
              </a:lnSpc>
              <a:spcBef>
                <a:spcPct val="0"/>
              </a:spcBef>
              <a:buNone/>
              <a:defRPr sz="4550" b="1" i="0" kern="1200" baseline="0">
                <a:solidFill>
                  <a:schemeClr val="tx2"/>
                </a:solidFill>
                <a:latin typeface="Helvetica" pitchFamily="2" charset="0"/>
                <a:ea typeface="+mj-ea"/>
                <a:cs typeface="+mj-cs"/>
              </a:defRPr>
            </a:lvl1pPr>
          </a:lstStyle>
          <a:p>
            <a:pPr>
              <a:lnSpc>
                <a:spcPct val="100000"/>
              </a:lnSpc>
            </a:pPr>
            <a:r>
              <a:rPr lang="en-US" sz="3467" b="1">
                <a:solidFill>
                  <a:srgbClr val="0C3B61"/>
                </a:solidFill>
                <a:latin typeface="Helvetica" pitchFamily="2" charset="0"/>
              </a:rPr>
              <a:t>Speaker name goes here</a:t>
            </a:r>
          </a:p>
          <a:p>
            <a:pPr>
              <a:lnSpc>
                <a:spcPct val="100000"/>
              </a:lnSpc>
            </a:pPr>
            <a:r>
              <a:rPr lang="en-US" sz="2705" b="0" i="0" baseline="0">
                <a:solidFill>
                  <a:srgbClr val="0C3B61"/>
                </a:solidFill>
                <a:latin typeface="Helvetica" pitchFamily="2" charset="0"/>
              </a:rPr>
              <a:t>Speaker title goes here</a:t>
            </a:r>
          </a:p>
        </p:txBody>
      </p:sp>
    </p:spTree>
    <p:extLst>
      <p:ext uri="{BB962C8B-B14F-4D97-AF65-F5344CB8AC3E}">
        <p14:creationId xmlns:p14="http://schemas.microsoft.com/office/powerpoint/2010/main" val="30217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253B2-EA52-FA40-B46F-53341B4D26E7}"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37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924B-7C11-4A27-8A73-9B128CB62D14}"/>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B76C45B5-3810-4ADA-AA71-C0170177AA34}"/>
              </a:ext>
            </a:extLst>
          </p:cNvPr>
          <p:cNvSpPr>
            <a:spLocks noGrp="1"/>
          </p:cNvSpPr>
          <p:nvPr>
            <p:ph type="sldNum" sz="quarter" idx="10"/>
          </p:nvPr>
        </p:nvSpPr>
        <p:spPr/>
        <p:txBody>
          <a:bodyPr/>
          <a:lstStyle/>
          <a:p>
            <a:fld id="{CAAB4F17-937C-4453-B301-4495F8C6E23B}" type="slidenum">
              <a:rPr lang="en-CA" smtClean="0"/>
              <a:pPr/>
              <a:t>‹#›</a:t>
            </a:fld>
            <a:endParaRPr lang="en-CA" sz="1524"/>
          </a:p>
        </p:txBody>
      </p:sp>
    </p:spTree>
    <p:extLst>
      <p:ext uri="{BB962C8B-B14F-4D97-AF65-F5344CB8AC3E}">
        <p14:creationId xmlns:p14="http://schemas.microsoft.com/office/powerpoint/2010/main" val="32978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sp>
        <p:nvSpPr>
          <p:cNvPr id="5" name="Title Placeholder 1">
            <a:extLst>
              <a:ext uri="{FF2B5EF4-FFF2-40B4-BE49-F238E27FC236}">
                <a16:creationId xmlns:a16="http://schemas.microsoft.com/office/drawing/2014/main" id="{65A022F4-B717-C24C-8A9B-48274F983D47}"/>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Section Divider Slide</a:t>
            </a:r>
          </a:p>
        </p:txBody>
      </p:sp>
    </p:spTree>
    <p:extLst>
      <p:ext uri="{BB962C8B-B14F-4D97-AF65-F5344CB8AC3E}">
        <p14:creationId xmlns:p14="http://schemas.microsoft.com/office/powerpoint/2010/main" val="2700208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sp>
        <p:nvSpPr>
          <p:cNvPr id="5" name="Title Placeholder 1">
            <a:extLst>
              <a:ext uri="{FF2B5EF4-FFF2-40B4-BE49-F238E27FC236}">
                <a16:creationId xmlns:a16="http://schemas.microsoft.com/office/drawing/2014/main" id="{CB4CD909-ABEB-2946-92F9-77A261E10CD4}"/>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Title Slide – Multiple Speakers – </a:t>
            </a:r>
            <a:br>
              <a:rPr lang="en-US"/>
            </a:br>
            <a:r>
              <a:rPr lang="en-US"/>
              <a:t>Presentation Title Goes Here</a:t>
            </a:r>
          </a:p>
        </p:txBody>
      </p:sp>
      <p:sp>
        <p:nvSpPr>
          <p:cNvPr id="7" name="Title Placeholder 1">
            <a:extLst>
              <a:ext uri="{FF2B5EF4-FFF2-40B4-BE49-F238E27FC236}">
                <a16:creationId xmlns:a16="http://schemas.microsoft.com/office/drawing/2014/main" id="{B475F99C-4C7F-2E42-B8F3-FF0176FB572B}"/>
              </a:ext>
            </a:extLst>
          </p:cNvPr>
          <p:cNvSpPr txBox="1">
            <a:spLocks/>
          </p:cNvSpPr>
          <p:nvPr userDrawn="1"/>
        </p:nvSpPr>
        <p:spPr>
          <a:xfrm>
            <a:off x="353087" y="2988663"/>
            <a:ext cx="11485826" cy="2518373"/>
          </a:xfrm>
          <a:prstGeom prst="rect">
            <a:avLst/>
          </a:prstGeom>
        </p:spPr>
        <p:txBody>
          <a:bodyPr vert="horz" lIns="69681" tIns="34840" rIns="69681" bIns="34840" rtlCol="0" anchor="t" anchorCtr="0">
            <a:normAutofit/>
          </a:bodyPr>
          <a:lstStyle>
            <a:lvl1pPr algn="l" defTabSz="1133947" rtl="0" eaLnBrk="1" latinLnBrk="0" hangingPunct="1">
              <a:lnSpc>
                <a:spcPct val="90000"/>
              </a:lnSpc>
              <a:spcBef>
                <a:spcPct val="0"/>
              </a:spcBef>
              <a:buNone/>
              <a:defRPr sz="4550" b="1" i="0" kern="1200" baseline="0">
                <a:solidFill>
                  <a:schemeClr val="tx2"/>
                </a:solidFill>
                <a:latin typeface="Helvetica" pitchFamily="2" charset="0"/>
                <a:ea typeface="+mj-ea"/>
                <a:cs typeface="+mj-cs"/>
              </a:defRPr>
            </a:lvl1pPr>
          </a:lstStyle>
          <a:p>
            <a:pPr marL="0" marR="0" lvl="0" indent="0" algn="l" defTabSz="864068" rtl="0" eaLnBrk="1" fontAlgn="auto" latinLnBrk="0" hangingPunct="1">
              <a:lnSpc>
                <a:spcPct val="100000"/>
              </a:lnSpc>
              <a:spcBef>
                <a:spcPct val="0"/>
              </a:spcBef>
              <a:spcAft>
                <a:spcPts val="0"/>
              </a:spcAft>
              <a:buClrTx/>
              <a:buSzTx/>
              <a:buFontTx/>
              <a:buNone/>
              <a:tabLst/>
              <a:defRPr/>
            </a:pPr>
            <a:r>
              <a:rPr lang="en-US" sz="3467" b="1">
                <a:solidFill>
                  <a:srgbClr val="0C3B61"/>
                </a:solidFill>
                <a:latin typeface="Helvetica" pitchFamily="2" charset="0"/>
              </a:rPr>
              <a:t>Speaker name goes here </a:t>
            </a:r>
            <a:r>
              <a:rPr lang="en-US" sz="2705" b="0" i="0" baseline="0">
                <a:solidFill>
                  <a:srgbClr val="0C3B61"/>
                </a:solidFill>
                <a:latin typeface="Helvetica" pitchFamily="2" charset="0"/>
              </a:rPr>
              <a:t>Speaker title goes here</a:t>
            </a:r>
          </a:p>
          <a:p>
            <a:pPr marL="0" marR="0" lvl="0" indent="0" algn="l" defTabSz="864068" rtl="0" eaLnBrk="1" fontAlgn="auto" latinLnBrk="0" hangingPunct="1">
              <a:lnSpc>
                <a:spcPct val="100000"/>
              </a:lnSpc>
              <a:spcBef>
                <a:spcPct val="0"/>
              </a:spcBef>
              <a:spcAft>
                <a:spcPts val="0"/>
              </a:spcAft>
              <a:buClrTx/>
              <a:buSzTx/>
              <a:buFontTx/>
              <a:buNone/>
              <a:tabLst/>
              <a:defRPr/>
            </a:pPr>
            <a:r>
              <a:rPr lang="en-US" sz="3467" b="1" baseline="0">
                <a:solidFill>
                  <a:srgbClr val="0C3B61"/>
                </a:solidFill>
                <a:latin typeface="Helvetica" pitchFamily="2" charset="0"/>
              </a:rPr>
              <a:t>Speaker name goes here </a:t>
            </a:r>
            <a:r>
              <a:rPr lang="en-US" sz="2705" b="0" i="0" baseline="0">
                <a:solidFill>
                  <a:srgbClr val="0C3B61"/>
                </a:solidFill>
                <a:latin typeface="Helvetica" pitchFamily="2" charset="0"/>
              </a:rPr>
              <a:t>Speaker title goes here</a:t>
            </a:r>
          </a:p>
          <a:p>
            <a:pPr marL="0" marR="0" lvl="0" indent="0" algn="l" defTabSz="864068" rtl="0" eaLnBrk="1" fontAlgn="auto" latinLnBrk="0" hangingPunct="1">
              <a:lnSpc>
                <a:spcPct val="100000"/>
              </a:lnSpc>
              <a:spcBef>
                <a:spcPct val="0"/>
              </a:spcBef>
              <a:spcAft>
                <a:spcPts val="0"/>
              </a:spcAft>
              <a:buClrTx/>
              <a:buSzTx/>
              <a:buFontTx/>
              <a:buNone/>
              <a:tabLst/>
              <a:defRPr/>
            </a:pPr>
            <a:r>
              <a:rPr lang="en-US" sz="3467" b="1" baseline="0">
                <a:solidFill>
                  <a:srgbClr val="0C3B61"/>
                </a:solidFill>
                <a:latin typeface="Helvetica" pitchFamily="2" charset="0"/>
              </a:rPr>
              <a:t>Speaker name goes here </a:t>
            </a:r>
            <a:r>
              <a:rPr lang="en-US" sz="2705" b="0" i="0" baseline="0">
                <a:solidFill>
                  <a:srgbClr val="0C3B61"/>
                </a:solidFill>
                <a:latin typeface="Helvetica" pitchFamily="2" charset="0"/>
              </a:rPr>
              <a:t>Speaker title goes here</a:t>
            </a:r>
          </a:p>
          <a:p>
            <a:pPr>
              <a:lnSpc>
                <a:spcPct val="100000"/>
              </a:lnSpc>
            </a:pPr>
            <a:endParaRPr lang="en-US" sz="2705" b="0" i="0" baseline="0">
              <a:solidFill>
                <a:srgbClr val="0C3B61"/>
              </a:solidFill>
              <a:latin typeface="Helvetica" pitchFamily="2" charset="0"/>
            </a:endParaRPr>
          </a:p>
          <a:p>
            <a:pPr>
              <a:lnSpc>
                <a:spcPct val="100000"/>
              </a:lnSpc>
            </a:pPr>
            <a:endParaRPr lang="en-US" sz="2705" b="0" i="0" baseline="0">
              <a:solidFill>
                <a:srgbClr val="0C3B61"/>
              </a:solidFill>
              <a:latin typeface="Helvetica" pitchFamily="2" charset="0"/>
            </a:endParaRPr>
          </a:p>
        </p:txBody>
      </p:sp>
    </p:spTree>
    <p:extLst>
      <p:ext uri="{BB962C8B-B14F-4D97-AF65-F5344CB8AC3E}">
        <p14:creationId xmlns:p14="http://schemas.microsoft.com/office/powerpoint/2010/main" val="290671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CA17FA-F8E6-F54D-BF59-2A0AE3E85C23}" type="datetime1">
              <a:rPr lang="en-CA" smtClean="0"/>
              <a:t>2020-12-02</a:t>
            </a:fld>
            <a:endParaRPr lang="en-US" dirty="0"/>
          </a:p>
        </p:txBody>
      </p:sp>
      <p:sp>
        <p:nvSpPr>
          <p:cNvPr id="5" name="Footer Placeholder 4"/>
          <p:cNvSpPr>
            <a:spLocks noGrp="1"/>
          </p:cNvSpPr>
          <p:nvPr>
            <p:ph type="ftr" sz="quarter" idx="11"/>
          </p:nvPr>
        </p:nvSpPr>
        <p:spPr/>
        <p:txBody>
          <a:bodyPr/>
          <a:lstStyle/>
          <a:p>
            <a:r>
              <a:rPr lang="en-US"/>
              <a:t>Property of Innovative HR</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17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296988-67B9-9B44-A50F-89552725DEAD}" type="datetime1">
              <a:rPr lang="en-CA" smtClean="0"/>
              <a:t>2020-12-02</a:t>
            </a:fld>
            <a:endParaRPr lang="en-US" dirty="0"/>
          </a:p>
        </p:txBody>
      </p:sp>
      <p:sp>
        <p:nvSpPr>
          <p:cNvPr id="6" name="Footer Placeholder 5"/>
          <p:cNvSpPr>
            <a:spLocks noGrp="1"/>
          </p:cNvSpPr>
          <p:nvPr>
            <p:ph type="ftr" sz="quarter" idx="11"/>
          </p:nvPr>
        </p:nvSpPr>
        <p:spPr/>
        <p:txBody>
          <a:bodyPr/>
          <a:lstStyle/>
          <a:p>
            <a:r>
              <a:rPr lang="en-US"/>
              <a:t>Property of Innovative HR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39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81624-5135-924F-84E7-724F05A6049C}" type="datetime1">
              <a:rPr lang="en-CA" smtClean="0"/>
              <a:t>2020-12-02</a:t>
            </a:fld>
            <a:endParaRPr lang="en-US" dirty="0"/>
          </a:p>
        </p:txBody>
      </p:sp>
      <p:sp>
        <p:nvSpPr>
          <p:cNvPr id="8" name="Footer Placeholder 7"/>
          <p:cNvSpPr>
            <a:spLocks noGrp="1"/>
          </p:cNvSpPr>
          <p:nvPr>
            <p:ph type="ftr" sz="quarter" idx="11"/>
          </p:nvPr>
        </p:nvSpPr>
        <p:spPr/>
        <p:txBody>
          <a:bodyPr/>
          <a:lstStyle/>
          <a:p>
            <a:r>
              <a:rPr lang="en-US"/>
              <a:t>Property of Innovative HR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91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85EB2-323B-ED4E-8694-E9843CCC3BB7}" type="datetime1">
              <a:rPr lang="en-CA" smtClean="0"/>
              <a:t>2020-12-02</a:t>
            </a:fld>
            <a:endParaRPr lang="en-US" dirty="0"/>
          </a:p>
        </p:txBody>
      </p:sp>
      <p:sp>
        <p:nvSpPr>
          <p:cNvPr id="4" name="Footer Placeholder 3"/>
          <p:cNvSpPr>
            <a:spLocks noGrp="1"/>
          </p:cNvSpPr>
          <p:nvPr>
            <p:ph type="ftr" sz="quarter" idx="11"/>
          </p:nvPr>
        </p:nvSpPr>
        <p:spPr/>
        <p:txBody>
          <a:bodyPr/>
          <a:lstStyle/>
          <a:p>
            <a:r>
              <a:rPr lang="en-US"/>
              <a:t>Property of Innovative HR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46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7DF5B-2EC1-7D4B-8D73-467C655B8659}" type="datetime1">
              <a:rPr lang="en-CA" smtClean="0"/>
              <a:t>2020-12-02</a:t>
            </a:fld>
            <a:endParaRPr lang="en-US" dirty="0"/>
          </a:p>
        </p:txBody>
      </p:sp>
      <p:sp>
        <p:nvSpPr>
          <p:cNvPr id="3" name="Footer Placeholder 2"/>
          <p:cNvSpPr>
            <a:spLocks noGrp="1"/>
          </p:cNvSpPr>
          <p:nvPr>
            <p:ph type="ftr" sz="quarter" idx="11"/>
          </p:nvPr>
        </p:nvSpPr>
        <p:spPr/>
        <p:txBody>
          <a:bodyPr/>
          <a:lstStyle/>
          <a:p>
            <a:r>
              <a:rPr lang="en-US"/>
              <a:t>Property of Innovative HR</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4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00C6F5-3AB2-C243-B486-22C73058A621}" type="datetime1">
              <a:rPr lang="en-CA" smtClean="0"/>
              <a:t>2020-12-02</a:t>
            </a:fld>
            <a:endParaRPr lang="en-US" dirty="0"/>
          </a:p>
        </p:txBody>
      </p:sp>
      <p:sp>
        <p:nvSpPr>
          <p:cNvPr id="6" name="Footer Placeholder 5"/>
          <p:cNvSpPr>
            <a:spLocks noGrp="1"/>
          </p:cNvSpPr>
          <p:nvPr>
            <p:ph type="ftr" sz="quarter" idx="11"/>
          </p:nvPr>
        </p:nvSpPr>
        <p:spPr/>
        <p:txBody>
          <a:bodyPr/>
          <a:lstStyle/>
          <a:p>
            <a:r>
              <a:rPr lang="en-US"/>
              <a:t>Property of Innovative HR</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AD9EE2-0C4B-4F46-99DB-A464C0FDB6CD}" type="datetime1">
              <a:rPr lang="en-CA" smtClean="0"/>
              <a:t>2020-12-02</a:t>
            </a:fld>
            <a:endParaRPr lang="en-US" dirty="0"/>
          </a:p>
        </p:txBody>
      </p:sp>
      <p:sp>
        <p:nvSpPr>
          <p:cNvPr id="6" name="Footer Placeholder 5"/>
          <p:cNvSpPr>
            <a:spLocks noGrp="1"/>
          </p:cNvSpPr>
          <p:nvPr>
            <p:ph type="ftr" sz="quarter" idx="11"/>
          </p:nvPr>
        </p:nvSpPr>
        <p:spPr/>
        <p:txBody>
          <a:bodyPr/>
          <a:lstStyle/>
          <a:p>
            <a:r>
              <a:rPr lang="en-US"/>
              <a:t>Property of Innovative HR</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82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F354897-7445-7740-B521-BDA6365432E8}" type="datetime1">
              <a:rPr lang="en-CA" smtClean="0"/>
              <a:t>2020-12-02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Property of Innovative HR</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42165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078912-FBC1-A049-8F77-65605E19DA6E}"/>
              </a:ext>
            </a:extLst>
          </p:cNvPr>
          <p:cNvGrpSpPr/>
          <p:nvPr userDrawn="1"/>
        </p:nvGrpSpPr>
        <p:grpSpPr>
          <a:xfrm>
            <a:off x="0" y="52464"/>
            <a:ext cx="12192000" cy="6789850"/>
            <a:chOff x="0" y="68846"/>
            <a:chExt cx="15119350" cy="8910107"/>
          </a:xfrm>
        </p:grpSpPr>
        <p:pic>
          <p:nvPicPr>
            <p:cNvPr id="12" name="Picture 11" descr="Background pattern&#10;&#10;Description automatically generated">
              <a:extLst>
                <a:ext uri="{FF2B5EF4-FFF2-40B4-BE49-F238E27FC236}">
                  <a16:creationId xmlns:a16="http://schemas.microsoft.com/office/drawing/2014/main" id="{70BE75B8-A19D-A345-A835-5858AD1A68B5}"/>
                </a:ext>
              </a:extLst>
            </p:cNvPr>
            <p:cNvPicPr>
              <a:picLocks noChangeAspect="1"/>
            </p:cNvPicPr>
            <p:nvPr userDrawn="1"/>
          </p:nvPicPr>
          <p:blipFill>
            <a:blip r:embed="rId7">
              <a:alphaModFix amt="15000"/>
              <a:extLst>
                <a:ext uri="{28A0092B-C50C-407E-A947-70E740481C1C}">
                  <a14:useLocalDpi xmlns:a14="http://schemas.microsoft.com/office/drawing/2010/main" val="0"/>
                </a:ext>
              </a:extLst>
            </a:blip>
            <a:stretch>
              <a:fillRect/>
            </a:stretch>
          </p:blipFill>
          <p:spPr>
            <a:xfrm>
              <a:off x="7174522" y="68846"/>
              <a:ext cx="7944827" cy="2676055"/>
            </a:xfrm>
            <a:prstGeom prst="rect">
              <a:avLst/>
            </a:prstGeom>
          </p:spPr>
        </p:pic>
        <p:pic>
          <p:nvPicPr>
            <p:cNvPr id="13" name="Picture 12" descr="Background pattern&#10;&#10;Description automatically generated">
              <a:extLst>
                <a:ext uri="{FF2B5EF4-FFF2-40B4-BE49-F238E27FC236}">
                  <a16:creationId xmlns:a16="http://schemas.microsoft.com/office/drawing/2014/main" id="{45079DAE-6B7F-EA43-B354-2F969EFEE0B5}"/>
                </a:ext>
              </a:extLst>
            </p:cNvPr>
            <p:cNvPicPr>
              <a:picLocks noChangeAspect="1"/>
            </p:cNvPicPr>
            <p:nvPr userDrawn="1"/>
          </p:nvPicPr>
          <p:blipFill>
            <a:blip r:embed="rId8">
              <a:alphaModFix amt="15000"/>
              <a:extLst>
                <a:ext uri="{28A0092B-C50C-407E-A947-70E740481C1C}">
                  <a14:useLocalDpi xmlns:a14="http://schemas.microsoft.com/office/drawing/2010/main" val="0"/>
                </a:ext>
              </a:extLst>
            </a:blip>
            <a:stretch>
              <a:fillRect/>
            </a:stretch>
          </p:blipFill>
          <p:spPr>
            <a:xfrm>
              <a:off x="0" y="5345621"/>
              <a:ext cx="15119350" cy="3633332"/>
            </a:xfrm>
            <a:prstGeom prst="rect">
              <a:avLst/>
            </a:prstGeom>
          </p:spPr>
        </p:pic>
      </p:grpSp>
      <p:sp>
        <p:nvSpPr>
          <p:cNvPr id="6" name="Slide Number Placeholder 5"/>
          <p:cNvSpPr>
            <a:spLocks noGrp="1"/>
          </p:cNvSpPr>
          <p:nvPr userDrawn="1">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pic>
        <p:nvPicPr>
          <p:cNvPr id="9" name="Picture 8">
            <a:extLst>
              <a:ext uri="{FF2B5EF4-FFF2-40B4-BE49-F238E27FC236}">
                <a16:creationId xmlns:a16="http://schemas.microsoft.com/office/drawing/2014/main" id="{1B66066D-5B17-2B49-9E40-2A22F9ADEA3E}"/>
              </a:ext>
            </a:extLst>
          </p:cNvPr>
          <p:cNvPicPr>
            <a:picLocks noChangeAspect="1"/>
          </p:cNvPicPr>
          <p:nvPr userDrawn="1"/>
        </p:nvPicPr>
        <p:blipFill>
          <a:blip r:embed="rId9"/>
          <a:stretch>
            <a:fillRect/>
          </a:stretch>
        </p:blipFill>
        <p:spPr>
          <a:xfrm>
            <a:off x="353087" y="5922824"/>
            <a:ext cx="1597862" cy="658415"/>
          </a:xfrm>
          <a:prstGeom prst="rect">
            <a:avLst/>
          </a:prstGeom>
        </p:spPr>
      </p:pic>
      <p:pic>
        <p:nvPicPr>
          <p:cNvPr id="11" name="Picture 10" descr="A picture containing drawing, food&#10;&#10;Description automatically generated">
            <a:extLst>
              <a:ext uri="{FF2B5EF4-FFF2-40B4-BE49-F238E27FC236}">
                <a16:creationId xmlns:a16="http://schemas.microsoft.com/office/drawing/2014/main" id="{9980D562-9378-F145-853C-001AF1913F5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59149" y="6219196"/>
            <a:ext cx="2656853" cy="401022"/>
          </a:xfrm>
          <a:prstGeom prst="rect">
            <a:avLst/>
          </a:prstGeom>
        </p:spPr>
      </p:pic>
      <p:pic>
        <p:nvPicPr>
          <p:cNvPr id="15" name="Picture 14" descr="Icon&#10;&#10;Description automatically generated">
            <a:extLst>
              <a:ext uri="{FF2B5EF4-FFF2-40B4-BE49-F238E27FC236}">
                <a16:creationId xmlns:a16="http://schemas.microsoft.com/office/drawing/2014/main" id="{A9F92CE8-49B4-1347-8AB9-FB965EE2D1B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489980" y="6045094"/>
            <a:ext cx="362587" cy="640603"/>
          </a:xfrm>
          <a:prstGeom prst="rect">
            <a:avLst/>
          </a:prstGeom>
        </p:spPr>
      </p:pic>
      <p:sp>
        <p:nvSpPr>
          <p:cNvPr id="14" name="Title Placeholder 1">
            <a:extLst>
              <a:ext uri="{FF2B5EF4-FFF2-40B4-BE49-F238E27FC236}">
                <a16:creationId xmlns:a16="http://schemas.microsoft.com/office/drawing/2014/main" id="{AD2E5942-FF13-2E43-98A0-210A8ABE77A5}"/>
              </a:ext>
            </a:extLst>
          </p:cNvPr>
          <p:cNvSpPr>
            <a:spLocks noGrp="1"/>
          </p:cNvSpPr>
          <p:nvPr userDrawn="1">
            <p:ph type="title"/>
          </p:nvPr>
        </p:nvSpPr>
        <p:spPr>
          <a:xfrm>
            <a:off x="353087" y="151486"/>
            <a:ext cx="11485827" cy="1325563"/>
          </a:xfrm>
          <a:prstGeom prst="rect">
            <a:avLst/>
          </a:prstGeom>
        </p:spPr>
        <p:txBody>
          <a:bodyPr vert="horz" lIns="90000" tIns="45720" rIns="91440" bIns="45720" rtlCol="0" anchor="b" anchorCtr="0">
            <a:normAutofit/>
          </a:bodyPr>
          <a:lstStyle/>
          <a:p>
            <a:r>
              <a:rPr lang="en-US"/>
              <a:t>Click to edit Master title style</a:t>
            </a:r>
          </a:p>
        </p:txBody>
      </p:sp>
      <p:sp>
        <p:nvSpPr>
          <p:cNvPr id="16" name="Text Placeholder 2">
            <a:extLst>
              <a:ext uri="{FF2B5EF4-FFF2-40B4-BE49-F238E27FC236}">
                <a16:creationId xmlns:a16="http://schemas.microsoft.com/office/drawing/2014/main" id="{AD5A82C6-A346-AE41-98BF-E22A322DBAB1}"/>
              </a:ext>
            </a:extLst>
          </p:cNvPr>
          <p:cNvSpPr>
            <a:spLocks noGrp="1"/>
          </p:cNvSpPr>
          <p:nvPr userDrawn="1">
            <p:ph type="body" idx="1"/>
          </p:nvPr>
        </p:nvSpPr>
        <p:spPr>
          <a:xfrm>
            <a:off x="353087" y="1656939"/>
            <a:ext cx="114858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49646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Lst>
  <p:hf hdr="0" ftr="0" dt="0"/>
  <p:txStyles>
    <p:titleStyle>
      <a:lvl1pPr algn="l" defTabSz="864068" rtl="0" eaLnBrk="1" latinLnBrk="0" hangingPunct="1">
        <a:lnSpc>
          <a:spcPct val="90000"/>
        </a:lnSpc>
        <a:spcBef>
          <a:spcPct val="0"/>
        </a:spcBef>
        <a:buNone/>
        <a:defRPr sz="3467" b="1" i="0" kern="1200" baseline="0">
          <a:solidFill>
            <a:schemeClr val="tx2"/>
          </a:solidFill>
          <a:latin typeface="Helvetica" pitchFamily="2" charset="0"/>
          <a:ea typeface="+mj-ea"/>
          <a:cs typeface="+mj-cs"/>
        </a:defRPr>
      </a:lvl1pPr>
    </p:titleStyle>
    <p:bodyStyle>
      <a:lvl1pPr marL="216017" indent="-216017" algn="l" defTabSz="864068" rtl="0" eaLnBrk="1" latinLnBrk="0" hangingPunct="1">
        <a:lnSpc>
          <a:spcPct val="90000"/>
        </a:lnSpc>
        <a:spcBef>
          <a:spcPts val="945"/>
        </a:spcBef>
        <a:buClr>
          <a:schemeClr val="bg1"/>
        </a:buClr>
        <a:buFont typeface="Arial" panose="020B0604020202020204" pitchFamily="34" charset="0"/>
        <a:buChar char="•"/>
        <a:defRPr sz="2646" b="0" i="0" kern="1200">
          <a:solidFill>
            <a:schemeClr val="tx1"/>
          </a:solidFill>
          <a:latin typeface="Helvetica" pitchFamily="2" charset="0"/>
          <a:ea typeface="+mn-ea"/>
          <a:cs typeface="+mn-cs"/>
        </a:defRPr>
      </a:lvl1pPr>
      <a:lvl2pPr marL="648051" indent="-216017" algn="l" defTabSz="864068" rtl="0" eaLnBrk="1" latinLnBrk="0" hangingPunct="1">
        <a:lnSpc>
          <a:spcPct val="90000"/>
        </a:lnSpc>
        <a:spcBef>
          <a:spcPts val="472"/>
        </a:spcBef>
        <a:buClr>
          <a:schemeClr val="bg1"/>
        </a:buClr>
        <a:buFont typeface="Arial" panose="020B0604020202020204" pitchFamily="34" charset="0"/>
        <a:buChar char="•"/>
        <a:defRPr sz="2268" b="0" i="0" kern="1200">
          <a:solidFill>
            <a:schemeClr val="tx1"/>
          </a:solidFill>
          <a:latin typeface="Helvetica" pitchFamily="2" charset="0"/>
          <a:ea typeface="+mn-ea"/>
          <a:cs typeface="+mn-cs"/>
        </a:defRPr>
      </a:lvl2pPr>
      <a:lvl3pPr marL="1080085" indent="-216017" algn="l" defTabSz="864068" rtl="0" eaLnBrk="1" latinLnBrk="0" hangingPunct="1">
        <a:lnSpc>
          <a:spcPct val="90000"/>
        </a:lnSpc>
        <a:spcBef>
          <a:spcPts val="472"/>
        </a:spcBef>
        <a:buClr>
          <a:schemeClr val="bg1"/>
        </a:buClr>
        <a:buFont typeface="Arial" panose="020B0604020202020204" pitchFamily="34" charset="0"/>
        <a:buChar char="•"/>
        <a:defRPr sz="1890" b="0" i="0" kern="1200">
          <a:solidFill>
            <a:schemeClr val="tx1"/>
          </a:solidFill>
          <a:latin typeface="Helvetica" pitchFamily="2" charset="0"/>
          <a:ea typeface="+mn-ea"/>
          <a:cs typeface="+mn-cs"/>
        </a:defRPr>
      </a:lvl3pPr>
      <a:lvl4pPr marL="1512119" indent="-216017" algn="l" defTabSz="864068" rtl="0" eaLnBrk="1" latinLnBrk="0" hangingPunct="1">
        <a:lnSpc>
          <a:spcPct val="90000"/>
        </a:lnSpc>
        <a:spcBef>
          <a:spcPts val="472"/>
        </a:spcBef>
        <a:buClr>
          <a:schemeClr val="bg1"/>
        </a:buClr>
        <a:buFont typeface="Arial" panose="020B0604020202020204" pitchFamily="34" charset="0"/>
        <a:buChar char="•"/>
        <a:defRPr sz="1701" b="0" i="0" kern="1200">
          <a:solidFill>
            <a:schemeClr val="tx1"/>
          </a:solidFill>
          <a:latin typeface="Helvetica" pitchFamily="2" charset="0"/>
          <a:ea typeface="+mn-ea"/>
          <a:cs typeface="+mn-cs"/>
        </a:defRPr>
      </a:lvl4pPr>
      <a:lvl5pPr marL="1944153" indent="-216017" algn="l" defTabSz="864068" rtl="0" eaLnBrk="1" latinLnBrk="0" hangingPunct="1">
        <a:lnSpc>
          <a:spcPct val="90000"/>
        </a:lnSpc>
        <a:spcBef>
          <a:spcPts val="472"/>
        </a:spcBef>
        <a:buClr>
          <a:schemeClr val="bg1"/>
        </a:buClr>
        <a:buFont typeface="Arial" panose="020B0604020202020204" pitchFamily="34" charset="0"/>
        <a:buChar char="•"/>
        <a:defRPr sz="1701" b="0" i="0" kern="1200">
          <a:solidFill>
            <a:schemeClr val="tx1"/>
          </a:solidFill>
          <a:latin typeface="Helvetica" pitchFamily="2" charset="0"/>
          <a:ea typeface="+mn-ea"/>
          <a:cs typeface="+mn-cs"/>
        </a:defRPr>
      </a:lvl5pPr>
      <a:lvl6pPr marL="2376187"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221"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255"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289"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68" rtl="0" eaLnBrk="1" latinLnBrk="0" hangingPunct="1">
        <a:defRPr sz="1701" kern="1200">
          <a:solidFill>
            <a:schemeClr val="tx1"/>
          </a:solidFill>
          <a:latin typeface="+mn-lt"/>
          <a:ea typeface="+mn-ea"/>
          <a:cs typeface="+mn-cs"/>
        </a:defRPr>
      </a:lvl1pPr>
      <a:lvl2pPr marL="432034" algn="l" defTabSz="864068" rtl="0" eaLnBrk="1" latinLnBrk="0" hangingPunct="1">
        <a:defRPr sz="1701" kern="1200">
          <a:solidFill>
            <a:schemeClr val="tx1"/>
          </a:solidFill>
          <a:latin typeface="+mn-lt"/>
          <a:ea typeface="+mn-ea"/>
          <a:cs typeface="+mn-cs"/>
        </a:defRPr>
      </a:lvl2pPr>
      <a:lvl3pPr marL="864068" algn="l" defTabSz="864068" rtl="0" eaLnBrk="1" latinLnBrk="0" hangingPunct="1">
        <a:defRPr sz="1701" kern="1200">
          <a:solidFill>
            <a:schemeClr val="tx1"/>
          </a:solidFill>
          <a:latin typeface="+mn-lt"/>
          <a:ea typeface="+mn-ea"/>
          <a:cs typeface="+mn-cs"/>
        </a:defRPr>
      </a:lvl3pPr>
      <a:lvl4pPr marL="1296102" algn="l" defTabSz="864068" rtl="0" eaLnBrk="1" latinLnBrk="0" hangingPunct="1">
        <a:defRPr sz="1701" kern="1200">
          <a:solidFill>
            <a:schemeClr val="tx1"/>
          </a:solidFill>
          <a:latin typeface="+mn-lt"/>
          <a:ea typeface="+mn-ea"/>
          <a:cs typeface="+mn-cs"/>
        </a:defRPr>
      </a:lvl4pPr>
      <a:lvl5pPr marL="1728136" algn="l" defTabSz="864068" rtl="0" eaLnBrk="1" latinLnBrk="0" hangingPunct="1">
        <a:defRPr sz="1701" kern="1200">
          <a:solidFill>
            <a:schemeClr val="tx1"/>
          </a:solidFill>
          <a:latin typeface="+mn-lt"/>
          <a:ea typeface="+mn-ea"/>
          <a:cs typeface="+mn-cs"/>
        </a:defRPr>
      </a:lvl5pPr>
      <a:lvl6pPr marL="2160170" algn="l" defTabSz="864068" rtl="0" eaLnBrk="1" latinLnBrk="0" hangingPunct="1">
        <a:defRPr sz="1701" kern="1200">
          <a:solidFill>
            <a:schemeClr val="tx1"/>
          </a:solidFill>
          <a:latin typeface="+mn-lt"/>
          <a:ea typeface="+mn-ea"/>
          <a:cs typeface="+mn-cs"/>
        </a:defRPr>
      </a:lvl6pPr>
      <a:lvl7pPr marL="2592204" algn="l" defTabSz="864068" rtl="0" eaLnBrk="1" latinLnBrk="0" hangingPunct="1">
        <a:defRPr sz="1701" kern="1200">
          <a:solidFill>
            <a:schemeClr val="tx1"/>
          </a:solidFill>
          <a:latin typeface="+mn-lt"/>
          <a:ea typeface="+mn-ea"/>
          <a:cs typeface="+mn-cs"/>
        </a:defRPr>
      </a:lvl7pPr>
      <a:lvl8pPr marL="3024238" algn="l" defTabSz="864068" rtl="0" eaLnBrk="1" latinLnBrk="0" hangingPunct="1">
        <a:defRPr sz="1701" kern="1200">
          <a:solidFill>
            <a:schemeClr val="tx1"/>
          </a:solidFill>
          <a:latin typeface="+mn-lt"/>
          <a:ea typeface="+mn-ea"/>
          <a:cs typeface="+mn-cs"/>
        </a:defRPr>
      </a:lvl8pPr>
      <a:lvl9pPr marL="3456272" algn="l" defTabSz="86406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867F7C6-6F1B-3140-A868-993A6B0EFCE0}"/>
              </a:ext>
            </a:extLst>
          </p:cNvPr>
          <p:cNvSpPr/>
          <p:nvPr/>
        </p:nvSpPr>
        <p:spPr>
          <a:xfrm>
            <a:off x="335232" y="0"/>
            <a:ext cx="115215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endParaRPr lang="en-US" sz="1372">
              <a:solidFill>
                <a:srgbClr val="F6A800"/>
              </a:solidFill>
              <a:latin typeface="Calibri" panose="020F0502020204030204"/>
            </a:endParaRPr>
          </a:p>
        </p:txBody>
      </p:sp>
      <p:pic>
        <p:nvPicPr>
          <p:cNvPr id="41" name="Picture 40" descr="Background pattern&#10;&#10;Description automatically generated">
            <a:extLst>
              <a:ext uri="{FF2B5EF4-FFF2-40B4-BE49-F238E27FC236}">
                <a16:creationId xmlns:a16="http://schemas.microsoft.com/office/drawing/2014/main" id="{6A70CF12-FBB0-124F-809B-9CA974D539D8}"/>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l="2" r="2"/>
          <a:stretch/>
        </p:blipFill>
        <p:spPr>
          <a:xfrm>
            <a:off x="5802499" y="52463"/>
            <a:ext cx="6054269" cy="2039259"/>
          </a:xfrm>
          <a:prstGeom prst="rect">
            <a:avLst/>
          </a:prstGeom>
        </p:spPr>
      </p:pic>
      <p:sp>
        <p:nvSpPr>
          <p:cNvPr id="42" name="TextBox 41">
            <a:extLst>
              <a:ext uri="{FF2B5EF4-FFF2-40B4-BE49-F238E27FC236}">
                <a16:creationId xmlns:a16="http://schemas.microsoft.com/office/drawing/2014/main" id="{F8B09BDC-E1AD-A041-947E-F86231EA73A7}"/>
              </a:ext>
            </a:extLst>
          </p:cNvPr>
          <p:cNvSpPr txBox="1"/>
          <p:nvPr/>
        </p:nvSpPr>
        <p:spPr>
          <a:xfrm>
            <a:off x="576437" y="2441630"/>
            <a:ext cx="9384976" cy="1159420"/>
          </a:xfrm>
          <a:prstGeom prst="rect">
            <a:avLst/>
          </a:prstGeom>
          <a:noFill/>
        </p:spPr>
        <p:txBody>
          <a:bodyPr wrap="square" rtlCol="0">
            <a:spAutoFit/>
          </a:bodyPr>
          <a:lstStyle/>
          <a:p>
            <a:pPr defTabSz="348386"/>
            <a:r>
              <a:rPr lang="en-US" sz="3467" b="1" dirty="0">
                <a:solidFill>
                  <a:srgbClr val="0C3B61"/>
                </a:solidFill>
                <a:latin typeface="Helvetica" pitchFamily="2" charset="0"/>
              </a:rPr>
              <a:t>Innovating and Advancing Child </a:t>
            </a:r>
          </a:p>
          <a:p>
            <a:pPr defTabSz="348386"/>
            <a:r>
              <a:rPr lang="en-US" sz="3467" b="1" dirty="0">
                <a:solidFill>
                  <a:srgbClr val="0C3B61"/>
                </a:solidFill>
                <a:latin typeface="Helvetica" pitchFamily="2" charset="0"/>
              </a:rPr>
              <a:t>and Youth Mental Health</a:t>
            </a:r>
          </a:p>
        </p:txBody>
      </p:sp>
      <p:pic>
        <p:nvPicPr>
          <p:cNvPr id="43" name="Picture 42">
            <a:extLst>
              <a:ext uri="{FF2B5EF4-FFF2-40B4-BE49-F238E27FC236}">
                <a16:creationId xmlns:a16="http://schemas.microsoft.com/office/drawing/2014/main" id="{89A087F7-6528-214C-9CB2-4ED5BBD31366}"/>
              </a:ext>
            </a:extLst>
          </p:cNvPr>
          <p:cNvPicPr>
            <a:picLocks noChangeAspect="1"/>
          </p:cNvPicPr>
          <p:nvPr/>
        </p:nvPicPr>
        <p:blipFill>
          <a:blip r:embed="rId4"/>
          <a:stretch>
            <a:fillRect/>
          </a:stretch>
        </p:blipFill>
        <p:spPr>
          <a:xfrm>
            <a:off x="668901" y="341664"/>
            <a:ext cx="1938841" cy="845409"/>
          </a:xfrm>
          <a:prstGeom prst="rect">
            <a:avLst/>
          </a:prstGeom>
        </p:spPr>
      </p:pic>
      <p:pic>
        <p:nvPicPr>
          <p:cNvPr id="44" name="Picture 43" descr="Background pattern&#10;&#10;Description automatically generated">
            <a:extLst>
              <a:ext uri="{FF2B5EF4-FFF2-40B4-BE49-F238E27FC236}">
                <a16:creationId xmlns:a16="http://schemas.microsoft.com/office/drawing/2014/main" id="{BF8B7D87-6B60-8C4E-B45C-F3B11B5588F6}"/>
              </a:ext>
            </a:extLst>
          </p:cNvPr>
          <p:cNvPicPr>
            <a:picLocks noChangeAspect="1"/>
          </p:cNvPicPr>
          <p:nvPr/>
        </p:nvPicPr>
        <p:blipFill rotWithShape="1">
          <a:blip r:embed="rId5">
            <a:alphaModFix amt="55000"/>
            <a:extLst>
              <a:ext uri="{28A0092B-C50C-407E-A947-70E740481C1C}">
                <a14:useLocalDpi xmlns:a14="http://schemas.microsoft.com/office/drawing/2010/main" val="0"/>
              </a:ext>
            </a:extLst>
          </a:blip>
          <a:srcRect l="2" r="2"/>
          <a:stretch/>
        </p:blipFill>
        <p:spPr>
          <a:xfrm>
            <a:off x="335232" y="4073572"/>
            <a:ext cx="11521537" cy="2768741"/>
          </a:xfrm>
          <a:prstGeom prst="rect">
            <a:avLst/>
          </a:prstGeom>
        </p:spPr>
      </p:pic>
      <p:pic>
        <p:nvPicPr>
          <p:cNvPr id="45" name="Picture 44" descr="A picture containing drawing, food&#10;&#10;Description automatically generated">
            <a:extLst>
              <a:ext uri="{FF2B5EF4-FFF2-40B4-BE49-F238E27FC236}">
                <a16:creationId xmlns:a16="http://schemas.microsoft.com/office/drawing/2014/main" id="{C955D188-AEFE-8D44-8738-E961DDE11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635" y="1396024"/>
            <a:ext cx="6879920" cy="1098876"/>
          </a:xfrm>
          <a:prstGeom prst="rect">
            <a:avLst/>
          </a:prstGeom>
        </p:spPr>
      </p:pic>
      <p:pic>
        <p:nvPicPr>
          <p:cNvPr id="46" name="Picture 45" descr="Icon&#10;&#10;Description automatically generated">
            <a:extLst>
              <a:ext uri="{FF2B5EF4-FFF2-40B4-BE49-F238E27FC236}">
                <a16:creationId xmlns:a16="http://schemas.microsoft.com/office/drawing/2014/main" id="{971273B9-E36E-274C-AAFB-8019DD9099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4342" y="952988"/>
            <a:ext cx="2648757" cy="4952024"/>
          </a:xfrm>
          <a:prstGeom prst="rect">
            <a:avLst/>
          </a:prstGeom>
        </p:spPr>
      </p:pic>
      <p:sp>
        <p:nvSpPr>
          <p:cNvPr id="47" name="TextBox 46">
            <a:extLst>
              <a:ext uri="{FF2B5EF4-FFF2-40B4-BE49-F238E27FC236}">
                <a16:creationId xmlns:a16="http://schemas.microsoft.com/office/drawing/2014/main" id="{F6EB68A7-937D-8346-A247-424EE753434E}"/>
              </a:ext>
            </a:extLst>
          </p:cNvPr>
          <p:cNvSpPr txBox="1"/>
          <p:nvPr/>
        </p:nvSpPr>
        <p:spPr>
          <a:xfrm>
            <a:off x="576437" y="3517781"/>
            <a:ext cx="9384976" cy="491032"/>
          </a:xfrm>
          <a:prstGeom prst="rect">
            <a:avLst/>
          </a:prstGeom>
          <a:noFill/>
        </p:spPr>
        <p:txBody>
          <a:bodyPr wrap="square" rtlCol="0">
            <a:spAutoFit/>
          </a:bodyPr>
          <a:lstStyle/>
          <a:p>
            <a:pPr defTabSz="348386"/>
            <a:r>
              <a:rPr lang="en-US" sz="2591" b="1">
                <a:solidFill>
                  <a:srgbClr val="FAB600"/>
                </a:solidFill>
                <a:latin typeface="Helvetica" pitchFamily="2" charset="0"/>
              </a:rPr>
              <a:t>November 23 to December 4</a:t>
            </a:r>
            <a:endParaRPr lang="en-US" sz="2743">
              <a:solidFill>
                <a:srgbClr val="FAB600"/>
              </a:solidFill>
              <a:latin typeface="Helvetica" pitchFamily="2" charset="0"/>
            </a:endParaRPr>
          </a:p>
        </p:txBody>
      </p:sp>
      <p:grpSp>
        <p:nvGrpSpPr>
          <p:cNvPr id="4" name="Group 3">
            <a:extLst>
              <a:ext uri="{FF2B5EF4-FFF2-40B4-BE49-F238E27FC236}">
                <a16:creationId xmlns:a16="http://schemas.microsoft.com/office/drawing/2014/main" id="{91C6728F-AB33-074E-A284-F45B65E7BC19}"/>
              </a:ext>
            </a:extLst>
          </p:cNvPr>
          <p:cNvGrpSpPr/>
          <p:nvPr/>
        </p:nvGrpSpPr>
        <p:grpSpPr>
          <a:xfrm>
            <a:off x="576436" y="4193004"/>
            <a:ext cx="4520321" cy="926781"/>
            <a:chOff x="316525" y="5434615"/>
            <a:chExt cx="5931875" cy="1216185"/>
          </a:xfrm>
        </p:grpSpPr>
        <p:pic>
          <p:nvPicPr>
            <p:cNvPr id="3" name="Picture 2" descr="Graphical user interface, text, application&#10;&#10;Description automatically generated">
              <a:extLst>
                <a:ext uri="{FF2B5EF4-FFF2-40B4-BE49-F238E27FC236}">
                  <a16:creationId xmlns:a16="http://schemas.microsoft.com/office/drawing/2014/main" id="{F370B08C-D43F-544B-A080-211291D960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037" y="5434615"/>
              <a:ext cx="3660363" cy="1216185"/>
            </a:xfrm>
            <a:prstGeom prst="rect">
              <a:avLst/>
            </a:prstGeom>
          </p:spPr>
        </p:pic>
        <p:sp>
          <p:nvSpPr>
            <p:cNvPr id="12" name="TextBox 11">
              <a:extLst>
                <a:ext uri="{FF2B5EF4-FFF2-40B4-BE49-F238E27FC236}">
                  <a16:creationId xmlns:a16="http://schemas.microsoft.com/office/drawing/2014/main" id="{5F588653-2F74-7141-9CBC-2FB96AF4E1EB}"/>
                </a:ext>
              </a:extLst>
            </p:cNvPr>
            <p:cNvSpPr txBox="1"/>
            <p:nvPr/>
          </p:nvSpPr>
          <p:spPr>
            <a:xfrm>
              <a:off x="316525" y="5708577"/>
              <a:ext cx="2665619" cy="459588"/>
            </a:xfrm>
            <a:prstGeom prst="rect">
              <a:avLst/>
            </a:prstGeom>
            <a:noFill/>
          </p:spPr>
          <p:txBody>
            <a:bodyPr wrap="square" rtlCol="0">
              <a:spAutoFit/>
            </a:bodyPr>
            <a:lstStyle/>
            <a:p>
              <a:pPr defTabSz="348386"/>
              <a:r>
                <a:rPr lang="en-US" sz="1676" b="1">
                  <a:solidFill>
                    <a:srgbClr val="2975A3"/>
                  </a:solidFill>
                  <a:latin typeface="Helvetica" pitchFamily="2" charset="0"/>
                </a:rPr>
                <a:t>Sponsored by</a:t>
              </a:r>
            </a:p>
          </p:txBody>
        </p:sp>
      </p:grpSp>
    </p:spTree>
    <p:extLst>
      <p:ext uri="{BB962C8B-B14F-4D97-AF65-F5344CB8AC3E}">
        <p14:creationId xmlns:p14="http://schemas.microsoft.com/office/powerpoint/2010/main" val="306057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F7383-839A-478D-B74A-54A8396E9D11}"/>
              </a:ext>
            </a:extLst>
          </p:cNvPr>
          <p:cNvSpPr>
            <a:spLocks noGrp="1"/>
          </p:cNvSpPr>
          <p:nvPr>
            <p:ph type="sldNum" sz="quarter" idx="4"/>
          </p:nvPr>
        </p:nvSpPr>
        <p:spPr/>
        <p:txBody>
          <a:bodyPr/>
          <a:lstStyle/>
          <a:p>
            <a:pPr defTabSz="348386"/>
            <a:fld id="{CAAB4F17-937C-4453-B301-4495F8C6E23B}" type="slidenum">
              <a:rPr lang="en-CA">
                <a:solidFill>
                  <a:srgbClr val="2875A3"/>
                </a:solidFill>
              </a:rPr>
              <a:pPr defTabSz="348386"/>
              <a:t>10</a:t>
            </a:fld>
            <a:endParaRPr lang="en-CA">
              <a:solidFill>
                <a:srgbClr val="2875A3"/>
              </a:solidFill>
            </a:endParaRPr>
          </a:p>
        </p:txBody>
      </p:sp>
      <p:sp>
        <p:nvSpPr>
          <p:cNvPr id="4" name="Title 3">
            <a:extLst>
              <a:ext uri="{FF2B5EF4-FFF2-40B4-BE49-F238E27FC236}">
                <a16:creationId xmlns:a16="http://schemas.microsoft.com/office/drawing/2014/main" id="{6A152282-A03F-4CA2-92FE-F5BA71DEE10E}"/>
              </a:ext>
            </a:extLst>
          </p:cNvPr>
          <p:cNvSpPr>
            <a:spLocks noGrp="1"/>
          </p:cNvSpPr>
          <p:nvPr>
            <p:ph type="title"/>
          </p:nvPr>
        </p:nvSpPr>
        <p:spPr/>
        <p:txBody>
          <a:bodyPr/>
          <a:lstStyle/>
          <a:p>
            <a:pPr algn="ctr"/>
            <a:r>
              <a:rPr lang="en-CA" dirty="0"/>
              <a:t>ORGANIZATIONAL CULTURE, CONNECTIONS       AND WELL-BEING</a:t>
            </a:r>
          </a:p>
        </p:txBody>
      </p:sp>
    </p:spTree>
    <p:extLst>
      <p:ext uri="{BB962C8B-B14F-4D97-AF65-F5344CB8AC3E}">
        <p14:creationId xmlns:p14="http://schemas.microsoft.com/office/powerpoint/2010/main" val="51457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C671B66-9C96-BC41-BAE3-78DF6E3160C1}"/>
              </a:ext>
            </a:extLst>
          </p:cNvPr>
          <p:cNvSpPr>
            <a:spLocks noGrp="1"/>
          </p:cNvSpPr>
          <p:nvPr>
            <p:ph type="body" sz="half" idx="2"/>
          </p:nvPr>
        </p:nvSpPr>
        <p:spPr>
          <a:xfrm>
            <a:off x="1597907" y="5536665"/>
            <a:ext cx="8825656" cy="493712"/>
          </a:xfrm>
        </p:spPr>
        <p:txBody>
          <a:bodyPr>
            <a:noAutofit/>
          </a:bodyPr>
          <a:lstStyle/>
          <a:p>
            <a:pPr algn="ctr"/>
            <a:r>
              <a:rPr lang="en-CA" sz="3200" b="1" dirty="0">
                <a:solidFill>
                  <a:schemeClr val="bg1"/>
                </a:solidFill>
              </a:rPr>
              <a:t>ORGANIZATIONAL CULTURE</a:t>
            </a:r>
          </a:p>
        </p:txBody>
      </p:sp>
      <p:sp>
        <p:nvSpPr>
          <p:cNvPr id="2" name="Footer Placeholder 1">
            <a:extLst>
              <a:ext uri="{FF2B5EF4-FFF2-40B4-BE49-F238E27FC236}">
                <a16:creationId xmlns:a16="http://schemas.microsoft.com/office/drawing/2014/main" id="{8ABEDD1F-5EE9-754B-BE92-C0FD59D1EEB0}"/>
              </a:ext>
            </a:extLst>
          </p:cNvPr>
          <p:cNvSpPr>
            <a:spLocks noGrp="1"/>
          </p:cNvSpPr>
          <p:nvPr>
            <p:ph type="ftr" sz="quarter" idx="11"/>
          </p:nvPr>
        </p:nvSpPr>
        <p:spPr/>
        <p:txBody>
          <a:bodyPr/>
          <a:lstStyle/>
          <a:p>
            <a:r>
              <a:rPr lang="en-US"/>
              <a:t>Property of Innovative HR</a:t>
            </a:r>
            <a:endParaRPr lang="en-US" dirty="0"/>
          </a:p>
        </p:txBody>
      </p:sp>
      <p:pic>
        <p:nvPicPr>
          <p:cNvPr id="4" name="Picture 3">
            <a:extLst>
              <a:ext uri="{FF2B5EF4-FFF2-40B4-BE49-F238E27FC236}">
                <a16:creationId xmlns:a16="http://schemas.microsoft.com/office/drawing/2014/main" id="{0F2FA537-A93F-3A43-A71F-8BBDBE30CF78}"/>
              </a:ext>
            </a:extLst>
          </p:cNvPr>
          <p:cNvPicPr>
            <a:picLocks noChangeAspect="1"/>
          </p:cNvPicPr>
          <p:nvPr/>
        </p:nvPicPr>
        <p:blipFill>
          <a:blip r:embed="rId3"/>
          <a:stretch>
            <a:fillRect/>
          </a:stretch>
        </p:blipFill>
        <p:spPr>
          <a:xfrm>
            <a:off x="1422970" y="375429"/>
            <a:ext cx="9175530" cy="5161236"/>
          </a:xfrm>
          <a:prstGeom prst="rect">
            <a:avLst/>
          </a:prstGeom>
        </p:spPr>
      </p:pic>
    </p:spTree>
    <p:extLst>
      <p:ext uri="{BB962C8B-B14F-4D97-AF65-F5344CB8AC3E}">
        <p14:creationId xmlns:p14="http://schemas.microsoft.com/office/powerpoint/2010/main" val="274601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02A2740-E540-7149-A7B5-1171013BDB08}"/>
              </a:ext>
            </a:extLst>
          </p:cNvPr>
          <p:cNvPicPr>
            <a:picLocks noGrp="1" noChangeAspect="1"/>
          </p:cNvPicPr>
          <p:nvPr>
            <p:ph type="pic" idx="1"/>
          </p:nvPr>
        </p:nvPicPr>
        <p:blipFill>
          <a:blip r:embed="rId3"/>
          <a:srcRect t="15461" b="15461"/>
          <a:stretch>
            <a:fillRect/>
          </a:stretch>
        </p:blipFill>
        <p:spPr>
          <a:xfrm>
            <a:off x="528358" y="661469"/>
            <a:ext cx="11146412" cy="4324549"/>
          </a:xfrm>
        </p:spPr>
      </p:pic>
      <p:sp>
        <p:nvSpPr>
          <p:cNvPr id="4" name="Text Placeholder 3">
            <a:extLst>
              <a:ext uri="{FF2B5EF4-FFF2-40B4-BE49-F238E27FC236}">
                <a16:creationId xmlns:a16="http://schemas.microsoft.com/office/drawing/2014/main" id="{427717DD-841F-DC41-BC41-6A47C62E2DFC}"/>
              </a:ext>
            </a:extLst>
          </p:cNvPr>
          <p:cNvSpPr>
            <a:spLocks noGrp="1"/>
          </p:cNvSpPr>
          <p:nvPr>
            <p:ph type="body" sz="half" idx="2"/>
          </p:nvPr>
        </p:nvSpPr>
        <p:spPr/>
        <p:txBody>
          <a:bodyPr>
            <a:noAutofit/>
          </a:bodyPr>
          <a:lstStyle/>
          <a:p>
            <a:pPr algn="ctr"/>
            <a:r>
              <a:rPr lang="en-CA" sz="3200" b="1" dirty="0">
                <a:solidFill>
                  <a:schemeClr val="bg1"/>
                </a:solidFill>
              </a:rPr>
              <a:t>CONNECTIONS</a:t>
            </a:r>
          </a:p>
        </p:txBody>
      </p:sp>
      <p:sp>
        <p:nvSpPr>
          <p:cNvPr id="5" name="Footer Placeholder 4">
            <a:extLst>
              <a:ext uri="{FF2B5EF4-FFF2-40B4-BE49-F238E27FC236}">
                <a16:creationId xmlns:a16="http://schemas.microsoft.com/office/drawing/2014/main" id="{5A3F5E6E-64CF-0647-BC6B-D8B685D5D8A4}"/>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356285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33F2B1-B9A7-9640-8925-76D648BA8935}"/>
              </a:ext>
            </a:extLst>
          </p:cNvPr>
          <p:cNvSpPr>
            <a:spLocks noGrp="1"/>
          </p:cNvSpPr>
          <p:nvPr>
            <p:ph type="body" sz="half" idx="2"/>
          </p:nvPr>
        </p:nvSpPr>
        <p:spPr>
          <a:xfrm>
            <a:off x="1731889" y="5432131"/>
            <a:ext cx="8825656" cy="493712"/>
          </a:xfrm>
        </p:spPr>
        <p:txBody>
          <a:bodyPr>
            <a:noAutofit/>
          </a:bodyPr>
          <a:lstStyle/>
          <a:p>
            <a:pPr algn="ctr"/>
            <a:r>
              <a:rPr lang="en-CA" sz="3200" b="1" dirty="0">
                <a:solidFill>
                  <a:schemeClr val="bg1"/>
                </a:solidFill>
              </a:rPr>
              <a:t>WELL-BEING</a:t>
            </a:r>
          </a:p>
        </p:txBody>
      </p:sp>
      <p:sp>
        <p:nvSpPr>
          <p:cNvPr id="5" name="Footer Placeholder 4">
            <a:extLst>
              <a:ext uri="{FF2B5EF4-FFF2-40B4-BE49-F238E27FC236}">
                <a16:creationId xmlns:a16="http://schemas.microsoft.com/office/drawing/2014/main" id="{43F25705-1A78-444B-903E-4F7C3475B618}"/>
              </a:ext>
            </a:extLst>
          </p:cNvPr>
          <p:cNvSpPr>
            <a:spLocks noGrp="1"/>
          </p:cNvSpPr>
          <p:nvPr>
            <p:ph type="ftr" sz="quarter" idx="11"/>
          </p:nvPr>
        </p:nvSpPr>
        <p:spPr/>
        <p:txBody>
          <a:bodyPr/>
          <a:lstStyle/>
          <a:p>
            <a:r>
              <a:rPr lang="en-US"/>
              <a:t>Property of Innovative HR</a:t>
            </a:r>
            <a:endParaRPr lang="en-US" dirty="0"/>
          </a:p>
        </p:txBody>
      </p:sp>
      <p:pic>
        <p:nvPicPr>
          <p:cNvPr id="11" name="Picture Placeholder 10">
            <a:extLst>
              <a:ext uri="{FF2B5EF4-FFF2-40B4-BE49-F238E27FC236}">
                <a16:creationId xmlns:a16="http://schemas.microsoft.com/office/drawing/2014/main" id="{90693434-FF9C-5D46-8D49-43E8C04058D2}"/>
              </a:ext>
            </a:extLst>
          </p:cNvPr>
          <p:cNvPicPr>
            <a:picLocks noGrp="1" noChangeAspect="1"/>
          </p:cNvPicPr>
          <p:nvPr>
            <p:ph type="pic" idx="1"/>
          </p:nvPr>
        </p:nvPicPr>
        <p:blipFill>
          <a:blip r:embed="rId3"/>
          <a:srcRect t="15461" b="15461"/>
          <a:stretch>
            <a:fillRect/>
          </a:stretch>
        </p:blipFill>
        <p:spPr>
          <a:xfrm>
            <a:off x="796372" y="472965"/>
            <a:ext cx="10696690" cy="4493172"/>
          </a:xfrm>
        </p:spPr>
      </p:pic>
    </p:spTree>
    <p:extLst>
      <p:ext uri="{BB962C8B-B14F-4D97-AF65-F5344CB8AC3E}">
        <p14:creationId xmlns:p14="http://schemas.microsoft.com/office/powerpoint/2010/main" val="217471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7416F02-DA73-9042-8DE7-51BC68EA2D23}"/>
              </a:ext>
            </a:extLst>
          </p:cNvPr>
          <p:cNvGraphicFramePr/>
          <p:nvPr>
            <p:extLst>
              <p:ext uri="{D42A27DB-BD31-4B8C-83A1-F6EECF244321}">
                <p14:modId xmlns:p14="http://schemas.microsoft.com/office/powerpoint/2010/main" val="3469924565"/>
              </p:ext>
            </p:extLst>
          </p:nvPr>
        </p:nvGraphicFramePr>
        <p:xfrm>
          <a:off x="1442720" y="609600"/>
          <a:ext cx="9448800" cy="573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0689FC4-B8E8-CD4E-8974-AF4D65A720A8}"/>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73683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7416F02-DA73-9042-8DE7-51BC68EA2D23}"/>
              </a:ext>
            </a:extLst>
          </p:cNvPr>
          <p:cNvGraphicFramePr/>
          <p:nvPr>
            <p:extLst>
              <p:ext uri="{D42A27DB-BD31-4B8C-83A1-F6EECF244321}">
                <p14:modId xmlns:p14="http://schemas.microsoft.com/office/powerpoint/2010/main" val="31386990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4A2BAAC-3EF2-8447-A961-EDA63AA444AA}"/>
              </a:ext>
            </a:extLst>
          </p:cNvPr>
          <p:cNvSpPr txBox="1"/>
          <p:nvPr/>
        </p:nvSpPr>
        <p:spPr>
          <a:xfrm>
            <a:off x="915894" y="1748117"/>
            <a:ext cx="2232212" cy="4247317"/>
          </a:xfrm>
          <a:prstGeom prst="rect">
            <a:avLst/>
          </a:prstGeom>
          <a:noFill/>
        </p:spPr>
        <p:txBody>
          <a:bodyPr wrap="square" rtlCol="0">
            <a:spAutoFit/>
          </a:bodyPr>
          <a:lstStyle/>
          <a:p>
            <a:r>
              <a:rPr lang="en-US" b="1" dirty="0">
                <a:solidFill>
                  <a:srgbClr val="0070C0"/>
                </a:solidFill>
              </a:rPr>
              <a:t>ORGANIZATIONAL CULTURE </a:t>
            </a:r>
            <a:r>
              <a:rPr lang="en-US" dirty="0"/>
              <a:t>is not defined by words but </a:t>
            </a:r>
            <a:r>
              <a:rPr lang="en-US" b="1" dirty="0"/>
              <a:t>ACTIONS and  BEHAVIOURS</a:t>
            </a:r>
          </a:p>
          <a:p>
            <a:endParaRPr lang="en-US" b="1" dirty="0"/>
          </a:p>
          <a:p>
            <a:r>
              <a:rPr lang="en-US" b="1" dirty="0">
                <a:solidFill>
                  <a:srgbClr val="0070C0"/>
                </a:solidFill>
              </a:rPr>
              <a:t>ORGANIZATIONAL CULTURE </a:t>
            </a:r>
            <a:r>
              <a:rPr lang="en-US" dirty="0"/>
              <a:t>is </a:t>
            </a:r>
          </a:p>
          <a:p>
            <a:r>
              <a:rPr lang="en-US" b="1" dirty="0"/>
              <a:t>FOUNDATIONAL</a:t>
            </a:r>
          </a:p>
          <a:p>
            <a:endParaRPr lang="en-US" b="1" dirty="0"/>
          </a:p>
          <a:p>
            <a:r>
              <a:rPr lang="en-US" b="1" dirty="0">
                <a:solidFill>
                  <a:srgbClr val="0070C0"/>
                </a:solidFill>
              </a:rPr>
              <a:t>ORGANIZATIONAL CULTURE </a:t>
            </a:r>
            <a:r>
              <a:rPr lang="en-US" dirty="0"/>
              <a:t>can be</a:t>
            </a:r>
          </a:p>
          <a:p>
            <a:r>
              <a:rPr lang="en-US" b="1" dirty="0"/>
              <a:t>Healthy</a:t>
            </a:r>
            <a:r>
              <a:rPr lang="en-US" dirty="0"/>
              <a:t> or </a:t>
            </a:r>
            <a:r>
              <a:rPr lang="en-US" b="1" dirty="0"/>
              <a:t>Unhealthy</a:t>
            </a:r>
            <a:r>
              <a:rPr lang="en-US" dirty="0"/>
              <a:t> </a:t>
            </a:r>
            <a:endParaRPr lang="en-US" b="1" dirty="0"/>
          </a:p>
          <a:p>
            <a:endParaRPr lang="en-US" dirty="0"/>
          </a:p>
        </p:txBody>
      </p:sp>
      <p:sp>
        <p:nvSpPr>
          <p:cNvPr id="3" name="Footer Placeholder 2">
            <a:extLst>
              <a:ext uri="{FF2B5EF4-FFF2-40B4-BE49-F238E27FC236}">
                <a16:creationId xmlns:a16="http://schemas.microsoft.com/office/drawing/2014/main" id="{06DAAEAD-9CE9-0149-A900-A3928C78B421}"/>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406370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7416F02-DA73-9042-8DE7-51BC68EA2D23}"/>
              </a:ext>
            </a:extLst>
          </p:cNvPr>
          <p:cNvGraphicFramePr/>
          <p:nvPr>
            <p:extLst>
              <p:ext uri="{D42A27DB-BD31-4B8C-83A1-F6EECF244321}">
                <p14:modId xmlns:p14="http://schemas.microsoft.com/office/powerpoint/2010/main" val="3632377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AF1AD79-21FB-494F-9E44-7ACD7307822F}"/>
              </a:ext>
            </a:extLst>
          </p:cNvPr>
          <p:cNvSpPr txBox="1"/>
          <p:nvPr/>
        </p:nvSpPr>
        <p:spPr>
          <a:xfrm>
            <a:off x="528359" y="1371601"/>
            <a:ext cx="2782400" cy="3416320"/>
          </a:xfrm>
          <a:prstGeom prst="rect">
            <a:avLst/>
          </a:prstGeom>
          <a:noFill/>
        </p:spPr>
        <p:txBody>
          <a:bodyPr wrap="square" rtlCol="0">
            <a:spAutoFit/>
          </a:bodyPr>
          <a:lstStyle/>
          <a:p>
            <a:r>
              <a:rPr lang="en-US" b="1" dirty="0">
                <a:solidFill>
                  <a:srgbClr val="0070C0"/>
                </a:solidFill>
              </a:rPr>
              <a:t>CONNECTIONS</a:t>
            </a:r>
            <a:r>
              <a:rPr lang="en-US" b="1" dirty="0"/>
              <a:t> are CRITICAL</a:t>
            </a:r>
          </a:p>
          <a:p>
            <a:endParaRPr lang="en-US" b="1" dirty="0"/>
          </a:p>
          <a:p>
            <a:r>
              <a:rPr lang="en-US" b="1" dirty="0">
                <a:solidFill>
                  <a:srgbClr val="0070C0"/>
                </a:solidFill>
              </a:rPr>
              <a:t>CONNECTIONS</a:t>
            </a:r>
            <a:r>
              <a:rPr lang="en-US" b="1" dirty="0"/>
              <a:t> are INTERNAL and EXTERNAL</a:t>
            </a:r>
          </a:p>
          <a:p>
            <a:endParaRPr lang="en-US" b="1" dirty="0"/>
          </a:p>
          <a:p>
            <a:r>
              <a:rPr lang="en-US" b="1" dirty="0"/>
              <a:t>LACK</a:t>
            </a:r>
            <a:r>
              <a:rPr lang="en-US" b="1" dirty="0">
                <a:solidFill>
                  <a:srgbClr val="0070C0"/>
                </a:solidFill>
              </a:rPr>
              <a:t> </a:t>
            </a:r>
            <a:r>
              <a:rPr lang="en-US" b="1" dirty="0"/>
              <a:t>of social </a:t>
            </a:r>
            <a:r>
              <a:rPr lang="en-US" b="1" dirty="0">
                <a:solidFill>
                  <a:srgbClr val="0070C0"/>
                </a:solidFill>
              </a:rPr>
              <a:t>CONNECTIONS</a:t>
            </a:r>
            <a:r>
              <a:rPr lang="en-US" b="1" dirty="0"/>
              <a:t> can impact HEALTH </a:t>
            </a:r>
            <a:endParaRPr lang="en-US" b="1" dirty="0">
              <a:solidFill>
                <a:srgbClr val="0070C0"/>
              </a:solidFill>
            </a:endParaRPr>
          </a:p>
          <a:p>
            <a:endParaRPr lang="en-US" dirty="0"/>
          </a:p>
          <a:p>
            <a:endParaRPr lang="en-US" dirty="0"/>
          </a:p>
        </p:txBody>
      </p:sp>
      <p:sp>
        <p:nvSpPr>
          <p:cNvPr id="3" name="Footer Placeholder 2">
            <a:extLst>
              <a:ext uri="{FF2B5EF4-FFF2-40B4-BE49-F238E27FC236}">
                <a16:creationId xmlns:a16="http://schemas.microsoft.com/office/drawing/2014/main" id="{68BEF4D8-3D29-AB4C-8DE6-9DACF2F27C43}"/>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171509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7416F02-DA73-9042-8DE7-51BC68EA2D23}"/>
              </a:ext>
            </a:extLst>
          </p:cNvPr>
          <p:cNvGraphicFramePr/>
          <p:nvPr>
            <p:extLst>
              <p:ext uri="{D42A27DB-BD31-4B8C-83A1-F6EECF244321}">
                <p14:modId xmlns:p14="http://schemas.microsoft.com/office/powerpoint/2010/main" val="18087411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62A07AE-D3EE-1849-B913-4D4378DCF576}"/>
              </a:ext>
            </a:extLst>
          </p:cNvPr>
          <p:cNvSpPr txBox="1"/>
          <p:nvPr/>
        </p:nvSpPr>
        <p:spPr>
          <a:xfrm>
            <a:off x="668215" y="1500554"/>
            <a:ext cx="3165231" cy="2585323"/>
          </a:xfrm>
          <a:prstGeom prst="rect">
            <a:avLst/>
          </a:prstGeom>
          <a:noFill/>
        </p:spPr>
        <p:txBody>
          <a:bodyPr wrap="square" rtlCol="0">
            <a:spAutoFit/>
          </a:bodyPr>
          <a:lstStyle/>
          <a:p>
            <a:r>
              <a:rPr lang="en-CA" dirty="0"/>
              <a:t>“</a:t>
            </a:r>
            <a:r>
              <a:rPr lang="en-CA" b="1" dirty="0">
                <a:solidFill>
                  <a:srgbClr val="0070C0"/>
                </a:solidFill>
              </a:rPr>
              <a:t>WELLBEING</a:t>
            </a:r>
            <a:r>
              <a:rPr lang="en-CA" dirty="0"/>
              <a:t> comes from one place, and one place only — </a:t>
            </a:r>
            <a:r>
              <a:rPr lang="en-CA" b="1" dirty="0"/>
              <a:t>a POSITIVE CULTURE</a:t>
            </a:r>
            <a:r>
              <a:rPr lang="en-CA" dirty="0"/>
              <a:t>.” – HBR, Dec. 1, 2015</a:t>
            </a:r>
          </a:p>
          <a:p>
            <a:endParaRPr lang="en-CA" dirty="0"/>
          </a:p>
          <a:p>
            <a:endParaRPr lang="en-CA" dirty="0"/>
          </a:p>
          <a:p>
            <a:endParaRPr lang="en-CA" dirty="0"/>
          </a:p>
          <a:p>
            <a:endParaRPr lang="en-CA" dirty="0"/>
          </a:p>
        </p:txBody>
      </p:sp>
      <p:sp>
        <p:nvSpPr>
          <p:cNvPr id="3" name="Footer Placeholder 2">
            <a:extLst>
              <a:ext uri="{FF2B5EF4-FFF2-40B4-BE49-F238E27FC236}">
                <a16:creationId xmlns:a16="http://schemas.microsoft.com/office/drawing/2014/main" id="{A1DD81AF-5905-1E42-A93B-E2A49B4D6F0A}"/>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177353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8C31E-F46F-364E-90FE-AE3D73DDD335}"/>
              </a:ext>
            </a:extLst>
          </p:cNvPr>
          <p:cNvPicPr>
            <a:picLocks noChangeAspect="1"/>
          </p:cNvPicPr>
          <p:nvPr/>
        </p:nvPicPr>
        <p:blipFill>
          <a:blip r:embed="rId3"/>
          <a:stretch>
            <a:fillRect/>
          </a:stretch>
        </p:blipFill>
        <p:spPr>
          <a:xfrm>
            <a:off x="1446788" y="1051244"/>
            <a:ext cx="9765323" cy="5492994"/>
          </a:xfrm>
          <a:prstGeom prst="rect">
            <a:avLst/>
          </a:prstGeom>
        </p:spPr>
      </p:pic>
      <p:sp>
        <p:nvSpPr>
          <p:cNvPr id="4" name="TextBox 3">
            <a:extLst>
              <a:ext uri="{FF2B5EF4-FFF2-40B4-BE49-F238E27FC236}">
                <a16:creationId xmlns:a16="http://schemas.microsoft.com/office/drawing/2014/main" id="{6568946E-F86D-9546-9792-1F097FA35BAC}"/>
              </a:ext>
            </a:extLst>
          </p:cNvPr>
          <p:cNvSpPr txBox="1"/>
          <p:nvPr/>
        </p:nvSpPr>
        <p:spPr>
          <a:xfrm>
            <a:off x="515815" y="211015"/>
            <a:ext cx="8927730" cy="584775"/>
          </a:xfrm>
          <a:prstGeom prst="rect">
            <a:avLst/>
          </a:prstGeom>
          <a:noFill/>
        </p:spPr>
        <p:txBody>
          <a:bodyPr wrap="square" rtlCol="0">
            <a:spAutoFit/>
          </a:bodyPr>
          <a:lstStyle/>
          <a:p>
            <a:r>
              <a:rPr lang="en-CA" sz="3200" b="1" dirty="0">
                <a:solidFill>
                  <a:srgbClr val="0070C0"/>
                </a:solidFill>
              </a:rPr>
              <a:t>IMPACT: </a:t>
            </a:r>
            <a:r>
              <a:rPr lang="en-CA" sz="3200" b="1" dirty="0"/>
              <a:t>Covid-19, Work, and Technology</a:t>
            </a:r>
          </a:p>
        </p:txBody>
      </p:sp>
      <p:sp>
        <p:nvSpPr>
          <p:cNvPr id="6" name="TextBox 5">
            <a:extLst>
              <a:ext uri="{FF2B5EF4-FFF2-40B4-BE49-F238E27FC236}">
                <a16:creationId xmlns:a16="http://schemas.microsoft.com/office/drawing/2014/main" id="{956E7C2F-B42A-4848-A91D-47AC609DFC9B}"/>
              </a:ext>
            </a:extLst>
          </p:cNvPr>
          <p:cNvSpPr txBox="1"/>
          <p:nvPr/>
        </p:nvSpPr>
        <p:spPr>
          <a:xfrm>
            <a:off x="642747" y="5493967"/>
            <a:ext cx="2332892" cy="369332"/>
          </a:xfrm>
          <a:prstGeom prst="rect">
            <a:avLst/>
          </a:prstGeom>
          <a:noFill/>
        </p:spPr>
        <p:txBody>
          <a:bodyPr wrap="square" rtlCol="0">
            <a:spAutoFit/>
          </a:bodyPr>
          <a:lstStyle/>
          <a:p>
            <a:r>
              <a:rPr lang="en-CA" b="1" dirty="0"/>
              <a:t>February, 2020</a:t>
            </a:r>
          </a:p>
        </p:txBody>
      </p:sp>
      <p:sp>
        <p:nvSpPr>
          <p:cNvPr id="7" name="TextBox 6">
            <a:extLst>
              <a:ext uri="{FF2B5EF4-FFF2-40B4-BE49-F238E27FC236}">
                <a16:creationId xmlns:a16="http://schemas.microsoft.com/office/drawing/2014/main" id="{4ED679FF-9F76-CD48-AF2C-1296F6C6D45E}"/>
              </a:ext>
            </a:extLst>
          </p:cNvPr>
          <p:cNvSpPr txBox="1"/>
          <p:nvPr/>
        </p:nvSpPr>
        <p:spPr>
          <a:xfrm>
            <a:off x="10028485" y="2541672"/>
            <a:ext cx="1547446" cy="369332"/>
          </a:xfrm>
          <a:prstGeom prst="rect">
            <a:avLst/>
          </a:prstGeom>
          <a:noFill/>
        </p:spPr>
        <p:txBody>
          <a:bodyPr wrap="square" rtlCol="0">
            <a:spAutoFit/>
          </a:bodyPr>
          <a:lstStyle/>
          <a:p>
            <a:r>
              <a:rPr lang="en-CA" b="1" dirty="0"/>
              <a:t>April 2020</a:t>
            </a:r>
          </a:p>
        </p:txBody>
      </p:sp>
      <p:sp>
        <p:nvSpPr>
          <p:cNvPr id="2" name="Footer Placeholder 1">
            <a:extLst>
              <a:ext uri="{FF2B5EF4-FFF2-40B4-BE49-F238E27FC236}">
                <a16:creationId xmlns:a16="http://schemas.microsoft.com/office/drawing/2014/main" id="{07E3C68E-A2C1-1142-BC66-F18448273508}"/>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108930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182CBF-5546-6F42-9CF0-019BE185DAFF}"/>
              </a:ext>
            </a:extLst>
          </p:cNvPr>
          <p:cNvPicPr>
            <a:picLocks noChangeAspect="1"/>
          </p:cNvPicPr>
          <p:nvPr/>
        </p:nvPicPr>
        <p:blipFill>
          <a:blip r:embed="rId3"/>
          <a:stretch>
            <a:fillRect/>
          </a:stretch>
        </p:blipFill>
        <p:spPr>
          <a:xfrm>
            <a:off x="795866" y="871573"/>
            <a:ext cx="10840253" cy="5672665"/>
          </a:xfrm>
          <a:prstGeom prst="rect">
            <a:avLst/>
          </a:prstGeom>
        </p:spPr>
      </p:pic>
      <p:sp>
        <p:nvSpPr>
          <p:cNvPr id="4" name="TextBox 3">
            <a:extLst>
              <a:ext uri="{FF2B5EF4-FFF2-40B4-BE49-F238E27FC236}">
                <a16:creationId xmlns:a16="http://schemas.microsoft.com/office/drawing/2014/main" id="{DAB5C2F8-EDF0-304A-9DC5-4CA336C800D2}"/>
              </a:ext>
            </a:extLst>
          </p:cNvPr>
          <p:cNvSpPr txBox="1"/>
          <p:nvPr/>
        </p:nvSpPr>
        <p:spPr>
          <a:xfrm>
            <a:off x="795866" y="287867"/>
            <a:ext cx="8426962" cy="584775"/>
          </a:xfrm>
          <a:prstGeom prst="rect">
            <a:avLst/>
          </a:prstGeom>
          <a:noFill/>
        </p:spPr>
        <p:txBody>
          <a:bodyPr wrap="square" rtlCol="0">
            <a:spAutoFit/>
          </a:bodyPr>
          <a:lstStyle/>
          <a:p>
            <a:r>
              <a:rPr lang="en-CA" sz="3200" b="1" dirty="0">
                <a:solidFill>
                  <a:srgbClr val="0070C0"/>
                </a:solidFill>
              </a:rPr>
              <a:t>WATERCOOLER and LUNCHROOM TALK</a:t>
            </a:r>
            <a:r>
              <a:rPr lang="en-CA" b="1" dirty="0">
                <a:solidFill>
                  <a:srgbClr val="0070C0"/>
                </a:solidFill>
              </a:rPr>
              <a:t> </a:t>
            </a:r>
          </a:p>
        </p:txBody>
      </p:sp>
      <p:sp>
        <p:nvSpPr>
          <p:cNvPr id="2" name="Footer Placeholder 1">
            <a:extLst>
              <a:ext uri="{FF2B5EF4-FFF2-40B4-BE49-F238E27FC236}">
                <a16:creationId xmlns:a16="http://schemas.microsoft.com/office/drawing/2014/main" id="{BC5B615D-1BFE-1F4A-8860-DAF15D949944}"/>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82495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F7383-839A-478D-B74A-54A8396E9D11}"/>
              </a:ext>
            </a:extLst>
          </p:cNvPr>
          <p:cNvSpPr>
            <a:spLocks noGrp="1"/>
          </p:cNvSpPr>
          <p:nvPr>
            <p:ph type="sldNum" sz="quarter" idx="4"/>
          </p:nvPr>
        </p:nvSpPr>
        <p:spPr/>
        <p:txBody>
          <a:bodyPr/>
          <a:lstStyle/>
          <a:p>
            <a:pPr defTabSz="348386"/>
            <a:fld id="{CAAB4F17-937C-4453-B301-4495F8C6E23B}" type="slidenum">
              <a:rPr lang="en-CA">
                <a:solidFill>
                  <a:srgbClr val="2875A3"/>
                </a:solidFill>
              </a:rPr>
              <a:pPr defTabSz="348386"/>
              <a:t>2</a:t>
            </a:fld>
            <a:endParaRPr lang="en-CA">
              <a:solidFill>
                <a:srgbClr val="2875A3"/>
              </a:solidFill>
            </a:endParaRPr>
          </a:p>
        </p:txBody>
      </p:sp>
      <p:sp>
        <p:nvSpPr>
          <p:cNvPr id="4" name="Title 3">
            <a:extLst>
              <a:ext uri="{FF2B5EF4-FFF2-40B4-BE49-F238E27FC236}">
                <a16:creationId xmlns:a16="http://schemas.microsoft.com/office/drawing/2014/main" id="{6A152282-A03F-4CA2-92FE-F5BA71DEE10E}"/>
              </a:ext>
            </a:extLst>
          </p:cNvPr>
          <p:cNvSpPr>
            <a:spLocks noGrp="1"/>
          </p:cNvSpPr>
          <p:nvPr>
            <p:ph type="title"/>
          </p:nvPr>
        </p:nvSpPr>
        <p:spPr/>
        <p:txBody>
          <a:bodyPr>
            <a:normAutofit/>
          </a:bodyPr>
          <a:lstStyle/>
          <a:p>
            <a:r>
              <a:rPr lang="en-CA" dirty="0"/>
              <a:t>Culture, Connection, and Well-Being</a:t>
            </a:r>
            <a:br>
              <a:rPr lang="en-CA" dirty="0"/>
            </a:br>
            <a:r>
              <a:rPr lang="en-CA" sz="1829" dirty="0"/>
              <a:t>RELFECTIONS ON THE CHANGING TIMES, AND HOW ORGANIZATIONAL CULTURE AND CONNECTIONS IMPACT EMPLOYEE AND ORGANIZATIONAL WELL-BEING </a:t>
            </a:r>
          </a:p>
        </p:txBody>
      </p:sp>
      <p:sp>
        <p:nvSpPr>
          <p:cNvPr id="3" name="TextBox 2">
            <a:extLst>
              <a:ext uri="{FF2B5EF4-FFF2-40B4-BE49-F238E27FC236}">
                <a16:creationId xmlns:a16="http://schemas.microsoft.com/office/drawing/2014/main" id="{374905A2-D799-9E4A-A3C4-D711C57C4745}"/>
              </a:ext>
            </a:extLst>
          </p:cNvPr>
          <p:cNvSpPr txBox="1"/>
          <p:nvPr/>
        </p:nvSpPr>
        <p:spPr>
          <a:xfrm>
            <a:off x="353087" y="3067227"/>
            <a:ext cx="3621293" cy="842667"/>
          </a:xfrm>
          <a:prstGeom prst="rect">
            <a:avLst/>
          </a:prstGeom>
          <a:noFill/>
        </p:spPr>
        <p:txBody>
          <a:bodyPr wrap="square" rtlCol="0">
            <a:spAutoFit/>
          </a:bodyPr>
          <a:lstStyle/>
          <a:p>
            <a:pPr defTabSz="348386"/>
            <a:r>
              <a:rPr lang="en-CA" sz="2438" b="1" dirty="0">
                <a:solidFill>
                  <a:srgbClr val="0D2C4E"/>
                </a:solidFill>
                <a:latin typeface="Calibri" panose="020F0502020204030204"/>
              </a:rPr>
              <a:t>MICHELE SPARLING</a:t>
            </a:r>
          </a:p>
          <a:p>
            <a:pPr defTabSz="348386"/>
            <a:r>
              <a:rPr lang="en-CA" sz="2438" b="1" dirty="0">
                <a:solidFill>
                  <a:srgbClr val="0D2C4E"/>
                </a:solidFill>
                <a:latin typeface="Calibri" panose="020F0502020204030204"/>
              </a:rPr>
              <a:t>PARTNER, INNOVATIVE HR</a:t>
            </a:r>
          </a:p>
        </p:txBody>
      </p:sp>
    </p:spTree>
    <p:extLst>
      <p:ext uri="{BB962C8B-B14F-4D97-AF65-F5344CB8AC3E}">
        <p14:creationId xmlns:p14="http://schemas.microsoft.com/office/powerpoint/2010/main" val="409015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F25785-E36B-A041-A56D-4124ED44E6C2}"/>
              </a:ext>
            </a:extLst>
          </p:cNvPr>
          <p:cNvSpPr>
            <a:spLocks noGrp="1"/>
          </p:cNvSpPr>
          <p:nvPr>
            <p:ph type="ftr" sz="quarter" idx="11"/>
          </p:nvPr>
        </p:nvSpPr>
        <p:spPr/>
        <p:txBody>
          <a:bodyPr/>
          <a:lstStyle/>
          <a:p>
            <a:r>
              <a:rPr lang="en-US"/>
              <a:t>Property of Innovative HR</a:t>
            </a:r>
            <a:endParaRPr lang="en-US" dirty="0"/>
          </a:p>
        </p:txBody>
      </p:sp>
      <p:pic>
        <p:nvPicPr>
          <p:cNvPr id="4" name="Picture 3">
            <a:extLst>
              <a:ext uri="{FF2B5EF4-FFF2-40B4-BE49-F238E27FC236}">
                <a16:creationId xmlns:a16="http://schemas.microsoft.com/office/drawing/2014/main" id="{FC95B074-03E1-1542-820B-B30069831D51}"/>
              </a:ext>
            </a:extLst>
          </p:cNvPr>
          <p:cNvPicPr>
            <a:picLocks noChangeAspect="1"/>
          </p:cNvPicPr>
          <p:nvPr/>
        </p:nvPicPr>
        <p:blipFill>
          <a:blip r:embed="rId3"/>
          <a:stretch>
            <a:fillRect/>
          </a:stretch>
        </p:blipFill>
        <p:spPr>
          <a:xfrm>
            <a:off x="1135116" y="1606911"/>
            <a:ext cx="9616966" cy="4654908"/>
          </a:xfrm>
          <a:prstGeom prst="rect">
            <a:avLst/>
          </a:prstGeom>
        </p:spPr>
      </p:pic>
      <p:sp>
        <p:nvSpPr>
          <p:cNvPr id="5" name="TextBox 4">
            <a:extLst>
              <a:ext uri="{FF2B5EF4-FFF2-40B4-BE49-F238E27FC236}">
                <a16:creationId xmlns:a16="http://schemas.microsoft.com/office/drawing/2014/main" id="{92B613FB-F8B2-194D-903F-33F7D24EEDCF}"/>
              </a:ext>
            </a:extLst>
          </p:cNvPr>
          <p:cNvSpPr txBox="1"/>
          <p:nvPr/>
        </p:nvSpPr>
        <p:spPr>
          <a:xfrm>
            <a:off x="1135116" y="346841"/>
            <a:ext cx="8734098" cy="1077218"/>
          </a:xfrm>
          <a:prstGeom prst="rect">
            <a:avLst/>
          </a:prstGeom>
          <a:noFill/>
        </p:spPr>
        <p:txBody>
          <a:bodyPr wrap="square" rtlCol="0">
            <a:spAutoFit/>
          </a:bodyPr>
          <a:lstStyle/>
          <a:p>
            <a:pPr algn="ctr"/>
            <a:r>
              <a:rPr lang="en-CA" sz="3200" b="1" dirty="0">
                <a:solidFill>
                  <a:srgbClr val="0070C0"/>
                </a:solidFill>
              </a:rPr>
              <a:t>BUT WHAT HAPPENS WHEN THERE IS NO WATERCOOLER or LUNCHROOM</a:t>
            </a:r>
          </a:p>
        </p:txBody>
      </p:sp>
    </p:spTree>
    <p:extLst>
      <p:ext uri="{BB962C8B-B14F-4D97-AF65-F5344CB8AC3E}">
        <p14:creationId xmlns:p14="http://schemas.microsoft.com/office/powerpoint/2010/main" val="294039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C93D-9283-A147-B2BC-A4ACC3422947}"/>
              </a:ext>
            </a:extLst>
          </p:cNvPr>
          <p:cNvSpPr>
            <a:spLocks noGrp="1"/>
          </p:cNvSpPr>
          <p:nvPr>
            <p:ph type="title"/>
          </p:nvPr>
        </p:nvSpPr>
        <p:spPr/>
        <p:txBody>
          <a:bodyPr/>
          <a:lstStyle/>
          <a:p>
            <a:pPr algn="ctr"/>
            <a:r>
              <a:rPr lang="en-CA" b="1" dirty="0"/>
              <a:t>Keeping the Balance</a:t>
            </a:r>
          </a:p>
        </p:txBody>
      </p:sp>
      <p:graphicFrame>
        <p:nvGraphicFramePr>
          <p:cNvPr id="5" name="Content Placeholder 4">
            <a:extLst>
              <a:ext uri="{FF2B5EF4-FFF2-40B4-BE49-F238E27FC236}">
                <a16:creationId xmlns:a16="http://schemas.microsoft.com/office/drawing/2014/main" id="{EF978738-002E-2C4D-BB8A-0BCE7A39AC63}"/>
              </a:ext>
            </a:extLst>
          </p:cNvPr>
          <p:cNvGraphicFramePr>
            <a:graphicFrameLocks noGrp="1"/>
          </p:cNvGraphicFramePr>
          <p:nvPr>
            <p:ph idx="1"/>
            <p:extLst>
              <p:ext uri="{D42A27DB-BD31-4B8C-83A1-F6EECF244321}">
                <p14:modId xmlns:p14="http://schemas.microsoft.com/office/powerpoint/2010/main" val="1590959807"/>
              </p:ext>
            </p:extLst>
          </p:nvPr>
        </p:nvGraphicFramePr>
        <p:xfrm>
          <a:off x="1155700" y="2522483"/>
          <a:ext cx="9943224" cy="361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E28644D-D189-F24A-A382-F2235B0F6C3D}"/>
              </a:ext>
            </a:extLst>
          </p:cNvPr>
          <p:cNvSpPr>
            <a:spLocks noGrp="1"/>
          </p:cNvSpPr>
          <p:nvPr>
            <p:ph type="ftr" sz="quarter" idx="11"/>
          </p:nvPr>
        </p:nvSpPr>
        <p:spPr/>
        <p:txBody>
          <a:bodyPr/>
          <a:lstStyle/>
          <a:p>
            <a:r>
              <a:rPr lang="en-US"/>
              <a:t>Property of Innovative HR</a:t>
            </a:r>
            <a:endParaRPr lang="en-US" dirty="0"/>
          </a:p>
        </p:txBody>
      </p:sp>
      <p:sp>
        <p:nvSpPr>
          <p:cNvPr id="6" name="Rounded Rectangle 5">
            <a:extLst>
              <a:ext uri="{FF2B5EF4-FFF2-40B4-BE49-F238E27FC236}">
                <a16:creationId xmlns:a16="http://schemas.microsoft.com/office/drawing/2014/main" id="{C127977E-88A7-0A49-B56A-00761B69302A}"/>
              </a:ext>
            </a:extLst>
          </p:cNvPr>
          <p:cNvSpPr/>
          <p:nvPr/>
        </p:nvSpPr>
        <p:spPr>
          <a:xfrm>
            <a:off x="1387366" y="5263055"/>
            <a:ext cx="1324303" cy="756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Connection</a:t>
            </a:r>
          </a:p>
        </p:txBody>
      </p:sp>
    </p:spTree>
    <p:extLst>
      <p:ext uri="{BB962C8B-B14F-4D97-AF65-F5344CB8AC3E}">
        <p14:creationId xmlns:p14="http://schemas.microsoft.com/office/powerpoint/2010/main" val="59482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A108486-0A2E-264A-9E24-0774BFCDD138}"/>
              </a:ext>
            </a:extLst>
          </p:cNvPr>
          <p:cNvGraphicFramePr/>
          <p:nvPr>
            <p:extLst>
              <p:ext uri="{D42A27DB-BD31-4B8C-83A1-F6EECF244321}">
                <p14:modId xmlns:p14="http://schemas.microsoft.com/office/powerpoint/2010/main" val="284236082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639ACE3-C630-D548-ACE4-6EACC2A59935}"/>
              </a:ext>
            </a:extLst>
          </p:cNvPr>
          <p:cNvSpPr txBox="1"/>
          <p:nvPr/>
        </p:nvSpPr>
        <p:spPr>
          <a:xfrm>
            <a:off x="41835" y="5769001"/>
            <a:ext cx="1990165" cy="369332"/>
          </a:xfrm>
          <a:prstGeom prst="rect">
            <a:avLst/>
          </a:prstGeom>
          <a:noFill/>
        </p:spPr>
        <p:txBody>
          <a:bodyPr wrap="square" rtlCol="0">
            <a:spAutoFit/>
          </a:bodyPr>
          <a:lstStyle/>
          <a:p>
            <a:r>
              <a:rPr lang="en-US" b="1" dirty="0">
                <a:solidFill>
                  <a:srgbClr val="0070C0"/>
                </a:solidFill>
              </a:rPr>
              <a:t>FOUNDATIONAL</a:t>
            </a:r>
          </a:p>
        </p:txBody>
      </p:sp>
      <p:sp>
        <p:nvSpPr>
          <p:cNvPr id="7" name="TextBox 6">
            <a:extLst>
              <a:ext uri="{FF2B5EF4-FFF2-40B4-BE49-F238E27FC236}">
                <a16:creationId xmlns:a16="http://schemas.microsoft.com/office/drawing/2014/main" id="{2888673E-7697-B144-9410-9EE9613F0F6C}"/>
              </a:ext>
            </a:extLst>
          </p:cNvPr>
          <p:cNvSpPr txBox="1"/>
          <p:nvPr/>
        </p:nvSpPr>
        <p:spPr>
          <a:xfrm>
            <a:off x="1594406" y="2875002"/>
            <a:ext cx="1992923" cy="369332"/>
          </a:xfrm>
          <a:prstGeom prst="rect">
            <a:avLst/>
          </a:prstGeom>
          <a:noFill/>
        </p:spPr>
        <p:txBody>
          <a:bodyPr wrap="square" rtlCol="0">
            <a:spAutoFit/>
          </a:bodyPr>
          <a:lstStyle/>
          <a:p>
            <a:r>
              <a:rPr lang="en-CA" b="1" dirty="0">
                <a:solidFill>
                  <a:srgbClr val="0070C0"/>
                </a:solidFill>
              </a:rPr>
              <a:t>PEOPLE</a:t>
            </a:r>
          </a:p>
        </p:txBody>
      </p:sp>
      <p:sp>
        <p:nvSpPr>
          <p:cNvPr id="8" name="TextBox 7">
            <a:extLst>
              <a:ext uri="{FF2B5EF4-FFF2-40B4-BE49-F238E27FC236}">
                <a16:creationId xmlns:a16="http://schemas.microsoft.com/office/drawing/2014/main" id="{22389D07-011F-A744-AEF0-BC898DA92CAE}"/>
              </a:ext>
            </a:extLst>
          </p:cNvPr>
          <p:cNvSpPr txBox="1"/>
          <p:nvPr/>
        </p:nvSpPr>
        <p:spPr>
          <a:xfrm>
            <a:off x="2032000" y="1072056"/>
            <a:ext cx="3110658" cy="646331"/>
          </a:xfrm>
          <a:prstGeom prst="rect">
            <a:avLst/>
          </a:prstGeom>
          <a:noFill/>
        </p:spPr>
        <p:txBody>
          <a:bodyPr wrap="square" rtlCol="0">
            <a:spAutoFit/>
          </a:bodyPr>
          <a:lstStyle/>
          <a:p>
            <a:r>
              <a:rPr lang="en-CA" b="1" dirty="0">
                <a:solidFill>
                  <a:srgbClr val="0070C0"/>
                </a:solidFill>
              </a:rPr>
              <a:t>ORGANIZATIONAL AND INDIVIDUAL</a:t>
            </a:r>
          </a:p>
        </p:txBody>
      </p:sp>
      <p:sp>
        <p:nvSpPr>
          <p:cNvPr id="3" name="Footer Placeholder 2">
            <a:extLst>
              <a:ext uri="{FF2B5EF4-FFF2-40B4-BE49-F238E27FC236}">
                <a16:creationId xmlns:a16="http://schemas.microsoft.com/office/drawing/2014/main" id="{9140F424-64B1-FE4B-BDE0-E4CA9DEB3C6E}"/>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2036571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4C066-CCFC-8341-A814-73B788AE4E9D}"/>
              </a:ext>
            </a:extLst>
          </p:cNvPr>
          <p:cNvPicPr>
            <a:picLocks noChangeAspect="1"/>
          </p:cNvPicPr>
          <p:nvPr/>
        </p:nvPicPr>
        <p:blipFill>
          <a:blip r:embed="rId3"/>
          <a:stretch>
            <a:fillRect/>
          </a:stretch>
        </p:blipFill>
        <p:spPr>
          <a:xfrm>
            <a:off x="982133" y="1202267"/>
            <a:ext cx="10265364" cy="5655733"/>
          </a:xfrm>
          <a:prstGeom prst="rect">
            <a:avLst/>
          </a:prstGeom>
        </p:spPr>
      </p:pic>
      <p:sp>
        <p:nvSpPr>
          <p:cNvPr id="4" name="TextBox 3">
            <a:extLst>
              <a:ext uri="{FF2B5EF4-FFF2-40B4-BE49-F238E27FC236}">
                <a16:creationId xmlns:a16="http://schemas.microsoft.com/office/drawing/2014/main" id="{4BE7ED44-B14F-0A4D-BE4E-D150417AFB33}"/>
              </a:ext>
            </a:extLst>
          </p:cNvPr>
          <p:cNvSpPr txBox="1"/>
          <p:nvPr/>
        </p:nvSpPr>
        <p:spPr>
          <a:xfrm>
            <a:off x="633046" y="281354"/>
            <a:ext cx="8827477" cy="584775"/>
          </a:xfrm>
          <a:prstGeom prst="rect">
            <a:avLst/>
          </a:prstGeom>
          <a:noFill/>
        </p:spPr>
        <p:txBody>
          <a:bodyPr wrap="square" rtlCol="0">
            <a:spAutoFit/>
          </a:bodyPr>
          <a:lstStyle/>
          <a:p>
            <a:r>
              <a:rPr lang="en-CA" sz="3200" dirty="0"/>
              <a:t>An Ounce (or 28.35 </a:t>
            </a:r>
            <a:r>
              <a:rPr lang="en-CA" sz="3200" dirty="0" err="1"/>
              <a:t>gms</a:t>
            </a:r>
            <a:r>
              <a:rPr lang="en-CA" sz="3200" dirty="0"/>
              <a:t>) of </a:t>
            </a:r>
            <a:r>
              <a:rPr lang="en-CA" sz="3200" b="1" dirty="0">
                <a:solidFill>
                  <a:srgbClr val="0070C0"/>
                </a:solidFill>
              </a:rPr>
              <a:t>PREVENTION is..</a:t>
            </a:r>
            <a:endParaRPr lang="en-CA" sz="3200" dirty="0"/>
          </a:p>
        </p:txBody>
      </p:sp>
      <p:sp>
        <p:nvSpPr>
          <p:cNvPr id="2" name="Footer Placeholder 1">
            <a:extLst>
              <a:ext uri="{FF2B5EF4-FFF2-40B4-BE49-F238E27FC236}">
                <a16:creationId xmlns:a16="http://schemas.microsoft.com/office/drawing/2014/main" id="{59D27B85-4686-274F-8D42-DABFA77655D2}"/>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359018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8C31E-F46F-364E-90FE-AE3D73DDD335}"/>
              </a:ext>
            </a:extLst>
          </p:cNvPr>
          <p:cNvPicPr>
            <a:picLocks noChangeAspect="1"/>
          </p:cNvPicPr>
          <p:nvPr/>
        </p:nvPicPr>
        <p:blipFill>
          <a:blip r:embed="rId3"/>
          <a:stretch>
            <a:fillRect/>
          </a:stretch>
        </p:blipFill>
        <p:spPr>
          <a:xfrm>
            <a:off x="773722" y="819475"/>
            <a:ext cx="10093569" cy="5677633"/>
          </a:xfrm>
          <a:prstGeom prst="rect">
            <a:avLst/>
          </a:prstGeom>
        </p:spPr>
      </p:pic>
      <p:sp>
        <p:nvSpPr>
          <p:cNvPr id="2" name="TextBox 1">
            <a:extLst>
              <a:ext uri="{FF2B5EF4-FFF2-40B4-BE49-F238E27FC236}">
                <a16:creationId xmlns:a16="http://schemas.microsoft.com/office/drawing/2014/main" id="{4149E0A7-F8F4-0C4D-8A1C-1C31F7DC438F}"/>
              </a:ext>
            </a:extLst>
          </p:cNvPr>
          <p:cNvSpPr txBox="1"/>
          <p:nvPr/>
        </p:nvSpPr>
        <p:spPr>
          <a:xfrm>
            <a:off x="773722" y="339969"/>
            <a:ext cx="6998677" cy="584775"/>
          </a:xfrm>
          <a:prstGeom prst="rect">
            <a:avLst/>
          </a:prstGeom>
          <a:noFill/>
        </p:spPr>
        <p:txBody>
          <a:bodyPr wrap="square" rtlCol="0">
            <a:spAutoFit/>
          </a:bodyPr>
          <a:lstStyle/>
          <a:p>
            <a:r>
              <a:rPr lang="en-CA" sz="3200" b="1" dirty="0"/>
              <a:t>Some, All, or None – </a:t>
            </a:r>
            <a:r>
              <a:rPr lang="en-CA" sz="3200" b="1" dirty="0">
                <a:solidFill>
                  <a:srgbClr val="0070C0"/>
                </a:solidFill>
              </a:rPr>
              <a:t>FUTURE STATE</a:t>
            </a:r>
          </a:p>
        </p:txBody>
      </p:sp>
      <p:sp>
        <p:nvSpPr>
          <p:cNvPr id="4" name="Footer Placeholder 3">
            <a:extLst>
              <a:ext uri="{FF2B5EF4-FFF2-40B4-BE49-F238E27FC236}">
                <a16:creationId xmlns:a16="http://schemas.microsoft.com/office/drawing/2014/main" id="{1897DB4C-98E4-8B41-BBA2-8CA9C26A2553}"/>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206582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7416F02-DA73-9042-8DE7-51BC68EA2D23}"/>
              </a:ext>
            </a:extLst>
          </p:cNvPr>
          <p:cNvGraphicFramePr/>
          <p:nvPr>
            <p:extLst>
              <p:ext uri="{D42A27DB-BD31-4B8C-83A1-F6EECF244321}">
                <p14:modId xmlns:p14="http://schemas.microsoft.com/office/powerpoint/2010/main" val="4039323780"/>
              </p:ext>
            </p:extLst>
          </p:nvPr>
        </p:nvGraphicFramePr>
        <p:xfrm>
          <a:off x="1049867" y="524933"/>
          <a:ext cx="9841653" cy="5814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AD0D78A-8639-A04B-A683-22CFA1A2BC4C}"/>
              </a:ext>
            </a:extLst>
          </p:cNvPr>
          <p:cNvSpPr txBox="1"/>
          <p:nvPr/>
        </p:nvSpPr>
        <p:spPr>
          <a:xfrm>
            <a:off x="855784" y="1137139"/>
            <a:ext cx="2543908" cy="2862322"/>
          </a:xfrm>
          <a:prstGeom prst="rect">
            <a:avLst/>
          </a:prstGeom>
          <a:noFill/>
        </p:spPr>
        <p:txBody>
          <a:bodyPr wrap="square" rtlCol="0">
            <a:spAutoFit/>
          </a:bodyPr>
          <a:lstStyle/>
          <a:p>
            <a:r>
              <a:rPr lang="en-CA" b="1" dirty="0"/>
              <a:t>POSITIVE </a:t>
            </a:r>
            <a:r>
              <a:rPr lang="en-CA" dirty="0"/>
              <a:t>organizational</a:t>
            </a:r>
            <a:r>
              <a:rPr lang="en-CA" b="1" dirty="0"/>
              <a:t> </a:t>
            </a:r>
            <a:r>
              <a:rPr lang="en-CA" b="1" dirty="0">
                <a:solidFill>
                  <a:srgbClr val="0070C0"/>
                </a:solidFill>
              </a:rPr>
              <a:t>CULTURE</a:t>
            </a:r>
          </a:p>
          <a:p>
            <a:r>
              <a:rPr lang="en-CA" b="1" dirty="0"/>
              <a:t>+</a:t>
            </a:r>
          </a:p>
          <a:p>
            <a:r>
              <a:rPr lang="en-CA" b="1" dirty="0"/>
              <a:t>POSITIVE</a:t>
            </a:r>
          </a:p>
          <a:p>
            <a:r>
              <a:rPr lang="en-CA" b="1" dirty="0">
                <a:solidFill>
                  <a:srgbClr val="0070C0"/>
                </a:solidFill>
              </a:rPr>
              <a:t>CONNECTIONS</a:t>
            </a:r>
          </a:p>
          <a:p>
            <a:r>
              <a:rPr lang="en-CA" b="1" dirty="0"/>
              <a:t>=</a:t>
            </a:r>
          </a:p>
          <a:p>
            <a:r>
              <a:rPr lang="en-CA" b="1" dirty="0"/>
              <a:t>IMPROVEMENT </a:t>
            </a:r>
            <a:r>
              <a:rPr lang="en-CA" dirty="0"/>
              <a:t>in Employee</a:t>
            </a:r>
          </a:p>
          <a:p>
            <a:r>
              <a:rPr lang="en-CA" b="1" dirty="0">
                <a:solidFill>
                  <a:srgbClr val="0070C0"/>
                </a:solidFill>
              </a:rPr>
              <a:t>WELLBEING </a:t>
            </a:r>
          </a:p>
        </p:txBody>
      </p:sp>
      <p:sp>
        <p:nvSpPr>
          <p:cNvPr id="3" name="Footer Placeholder 2">
            <a:extLst>
              <a:ext uri="{FF2B5EF4-FFF2-40B4-BE49-F238E27FC236}">
                <a16:creationId xmlns:a16="http://schemas.microsoft.com/office/drawing/2014/main" id="{5D37C6F6-E0B2-BB43-BD02-5D542AA75B76}"/>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30792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a:extLst>
              <a:ext uri="{FF2B5EF4-FFF2-40B4-BE49-F238E27FC236}">
                <a16:creationId xmlns:a16="http://schemas.microsoft.com/office/drawing/2014/main" id="{405723BB-2072-CF48-8E32-AAB9DE967170}"/>
              </a:ext>
            </a:extLst>
          </p:cNvPr>
          <p:cNvSpPr/>
          <p:nvPr/>
        </p:nvSpPr>
        <p:spPr>
          <a:xfrm>
            <a:off x="3105807" y="1528281"/>
            <a:ext cx="5990896" cy="438589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103B69DE-7D96-1844-968F-8A06E58DA09B}"/>
              </a:ext>
            </a:extLst>
          </p:cNvPr>
          <p:cNvSpPr txBox="1"/>
          <p:nvPr/>
        </p:nvSpPr>
        <p:spPr>
          <a:xfrm>
            <a:off x="2825262" y="738554"/>
            <a:ext cx="5568461" cy="584775"/>
          </a:xfrm>
          <a:prstGeom prst="rect">
            <a:avLst/>
          </a:prstGeom>
          <a:noFill/>
        </p:spPr>
        <p:txBody>
          <a:bodyPr wrap="square" rtlCol="0">
            <a:spAutoFit/>
          </a:bodyPr>
          <a:lstStyle/>
          <a:p>
            <a:pPr algn="ctr"/>
            <a:r>
              <a:rPr lang="en-CA" dirty="0">
                <a:solidFill>
                  <a:srgbClr val="0070C0"/>
                </a:solidFill>
              </a:rPr>
              <a:t>	</a:t>
            </a:r>
            <a:r>
              <a:rPr lang="en-CA" sz="3200" b="1" dirty="0">
                <a:solidFill>
                  <a:srgbClr val="0070C0"/>
                </a:solidFill>
              </a:rPr>
              <a:t>QUESTIONS?</a:t>
            </a:r>
            <a:endParaRPr lang="en-CA" dirty="0">
              <a:solidFill>
                <a:srgbClr val="0070C0"/>
              </a:solidFill>
            </a:endParaRPr>
          </a:p>
        </p:txBody>
      </p:sp>
      <p:sp>
        <p:nvSpPr>
          <p:cNvPr id="4" name="Footer Placeholder 3">
            <a:extLst>
              <a:ext uri="{FF2B5EF4-FFF2-40B4-BE49-F238E27FC236}">
                <a16:creationId xmlns:a16="http://schemas.microsoft.com/office/drawing/2014/main" id="{6817EE36-A409-6F41-9D21-D3007A582C67}"/>
              </a:ext>
            </a:extLst>
          </p:cNvPr>
          <p:cNvSpPr>
            <a:spLocks noGrp="1"/>
          </p:cNvSpPr>
          <p:nvPr>
            <p:ph type="ftr" sz="quarter" idx="11"/>
          </p:nvPr>
        </p:nvSpPr>
        <p:spPr/>
        <p:txBody>
          <a:bodyPr/>
          <a:lstStyle/>
          <a:p>
            <a:r>
              <a:rPr lang="en-US"/>
              <a:t>Property of Innovative HR</a:t>
            </a:r>
            <a:endParaRPr lang="en-US" dirty="0"/>
          </a:p>
        </p:txBody>
      </p:sp>
    </p:spTree>
    <p:extLst>
      <p:ext uri="{BB962C8B-B14F-4D97-AF65-F5344CB8AC3E}">
        <p14:creationId xmlns:p14="http://schemas.microsoft.com/office/powerpoint/2010/main" val="180714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8AB7-C11E-7D42-B39F-1BF14603C01E}"/>
              </a:ext>
            </a:extLst>
          </p:cNvPr>
          <p:cNvSpPr>
            <a:spLocks noGrp="1"/>
          </p:cNvSpPr>
          <p:nvPr>
            <p:ph type="ctrTitle"/>
          </p:nvPr>
        </p:nvSpPr>
        <p:spPr>
          <a:xfrm>
            <a:off x="1154955" y="1267394"/>
            <a:ext cx="8825658" cy="2677648"/>
          </a:xfrm>
        </p:spPr>
        <p:txBody>
          <a:bodyPr>
            <a:normAutofit/>
          </a:bodyPr>
          <a:lstStyle/>
          <a:p>
            <a:r>
              <a:rPr lang="en-US" dirty="0"/>
              <a:t>Culture, Connection, And Well-Being</a:t>
            </a:r>
          </a:p>
        </p:txBody>
      </p:sp>
      <p:sp>
        <p:nvSpPr>
          <p:cNvPr id="3" name="Subtitle 2">
            <a:extLst>
              <a:ext uri="{FF2B5EF4-FFF2-40B4-BE49-F238E27FC236}">
                <a16:creationId xmlns:a16="http://schemas.microsoft.com/office/drawing/2014/main" id="{32A9706C-8402-6143-B671-298318393B29}"/>
              </a:ext>
            </a:extLst>
          </p:cNvPr>
          <p:cNvSpPr>
            <a:spLocks noGrp="1"/>
          </p:cNvSpPr>
          <p:nvPr>
            <p:ph type="subTitle" idx="1"/>
          </p:nvPr>
        </p:nvSpPr>
        <p:spPr>
          <a:xfrm>
            <a:off x="1154955" y="3945042"/>
            <a:ext cx="8825658" cy="861420"/>
          </a:xfrm>
        </p:spPr>
        <p:txBody>
          <a:bodyPr>
            <a:normAutofit/>
          </a:bodyPr>
          <a:lstStyle/>
          <a:p>
            <a:r>
              <a:rPr lang="en-CA" b="1" dirty="0"/>
              <a:t>Reflections on the changing times, and how organizational culture and connections impact employee and organizational well-being</a:t>
            </a:r>
            <a:endParaRPr lang="en-US" dirty="0"/>
          </a:p>
        </p:txBody>
      </p:sp>
    </p:spTree>
    <p:extLst>
      <p:ext uri="{BB962C8B-B14F-4D97-AF65-F5344CB8AC3E}">
        <p14:creationId xmlns:p14="http://schemas.microsoft.com/office/powerpoint/2010/main" val="23109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4E85-E182-7A42-9C37-48E47871B2B9}"/>
              </a:ext>
            </a:extLst>
          </p:cNvPr>
          <p:cNvSpPr>
            <a:spLocks noGrp="1"/>
          </p:cNvSpPr>
          <p:nvPr>
            <p:ph type="title"/>
          </p:nvPr>
        </p:nvSpPr>
        <p:spPr/>
        <p:txBody>
          <a:bodyPr/>
          <a:lstStyle/>
          <a:p>
            <a:pPr algn="ctr"/>
            <a:r>
              <a:rPr lang="en-CA" b="1" dirty="0"/>
              <a:t>What a Year It Has Been!</a:t>
            </a:r>
          </a:p>
        </p:txBody>
      </p:sp>
      <p:sp>
        <p:nvSpPr>
          <p:cNvPr id="4" name="Footer Placeholder 3">
            <a:extLst>
              <a:ext uri="{FF2B5EF4-FFF2-40B4-BE49-F238E27FC236}">
                <a16:creationId xmlns:a16="http://schemas.microsoft.com/office/drawing/2014/main" id="{6C41DCDC-6D96-1B4B-93EC-D1EC9F67E130}"/>
              </a:ext>
            </a:extLst>
          </p:cNvPr>
          <p:cNvSpPr>
            <a:spLocks noGrp="1"/>
          </p:cNvSpPr>
          <p:nvPr>
            <p:ph type="ftr" sz="quarter" idx="11"/>
          </p:nvPr>
        </p:nvSpPr>
        <p:spPr/>
        <p:txBody>
          <a:bodyPr/>
          <a:lstStyle/>
          <a:p>
            <a:r>
              <a:rPr lang="en-US"/>
              <a:t>Property of Innovative HR</a:t>
            </a:r>
            <a:endParaRPr lang="en-US" dirty="0"/>
          </a:p>
        </p:txBody>
      </p:sp>
      <p:pic>
        <p:nvPicPr>
          <p:cNvPr id="18" name="Picture 17">
            <a:extLst>
              <a:ext uri="{FF2B5EF4-FFF2-40B4-BE49-F238E27FC236}">
                <a16:creationId xmlns:a16="http://schemas.microsoft.com/office/drawing/2014/main" id="{AF656AE8-BCE5-6B4B-BD42-855D4616DCD9}"/>
              </a:ext>
            </a:extLst>
          </p:cNvPr>
          <p:cNvPicPr>
            <a:picLocks noChangeAspect="1"/>
          </p:cNvPicPr>
          <p:nvPr/>
        </p:nvPicPr>
        <p:blipFill>
          <a:blip r:embed="rId3"/>
          <a:stretch>
            <a:fillRect/>
          </a:stretch>
        </p:blipFill>
        <p:spPr>
          <a:xfrm>
            <a:off x="950001" y="1810341"/>
            <a:ext cx="10121462" cy="4451787"/>
          </a:xfrm>
          <a:prstGeom prst="rect">
            <a:avLst/>
          </a:prstGeom>
        </p:spPr>
      </p:pic>
    </p:spTree>
    <p:extLst>
      <p:ext uri="{BB962C8B-B14F-4D97-AF65-F5344CB8AC3E}">
        <p14:creationId xmlns:p14="http://schemas.microsoft.com/office/powerpoint/2010/main" val="233587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993828-1BAC-044C-88C8-95A5ECAC7248}"/>
              </a:ext>
            </a:extLst>
          </p:cNvPr>
          <p:cNvSpPr>
            <a:spLocks noGrp="1"/>
          </p:cNvSpPr>
          <p:nvPr>
            <p:ph type="ftr" sz="quarter" idx="11"/>
          </p:nvPr>
        </p:nvSpPr>
        <p:spPr/>
        <p:txBody>
          <a:bodyPr/>
          <a:lstStyle/>
          <a:p>
            <a:r>
              <a:rPr lang="en-US"/>
              <a:t>Property of Innovative HR</a:t>
            </a:r>
            <a:endParaRPr lang="en-US" dirty="0"/>
          </a:p>
        </p:txBody>
      </p:sp>
      <p:pic>
        <p:nvPicPr>
          <p:cNvPr id="5" name="Picture 4">
            <a:extLst>
              <a:ext uri="{FF2B5EF4-FFF2-40B4-BE49-F238E27FC236}">
                <a16:creationId xmlns:a16="http://schemas.microsoft.com/office/drawing/2014/main" id="{67C5A981-851C-D24D-8B71-D2EDA895952D}"/>
              </a:ext>
            </a:extLst>
          </p:cNvPr>
          <p:cNvPicPr>
            <a:picLocks noChangeAspect="1"/>
          </p:cNvPicPr>
          <p:nvPr/>
        </p:nvPicPr>
        <p:blipFill>
          <a:blip r:embed="rId3"/>
          <a:stretch>
            <a:fillRect/>
          </a:stretch>
        </p:blipFill>
        <p:spPr>
          <a:xfrm>
            <a:off x="1040523" y="905438"/>
            <a:ext cx="10089931" cy="5486400"/>
          </a:xfrm>
          <a:prstGeom prst="rect">
            <a:avLst/>
          </a:prstGeom>
        </p:spPr>
      </p:pic>
    </p:spTree>
    <p:extLst>
      <p:ext uri="{BB962C8B-B14F-4D97-AF65-F5344CB8AC3E}">
        <p14:creationId xmlns:p14="http://schemas.microsoft.com/office/powerpoint/2010/main" val="183959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29E51C-B56A-B543-8336-41BBA08FB222}"/>
              </a:ext>
            </a:extLst>
          </p:cNvPr>
          <p:cNvSpPr>
            <a:spLocks noGrp="1"/>
          </p:cNvSpPr>
          <p:nvPr>
            <p:ph type="ftr" sz="quarter" idx="11"/>
          </p:nvPr>
        </p:nvSpPr>
        <p:spPr/>
        <p:txBody>
          <a:bodyPr/>
          <a:lstStyle/>
          <a:p>
            <a:r>
              <a:rPr lang="en-US"/>
              <a:t>Property of Innovative HR</a:t>
            </a:r>
            <a:endParaRPr lang="en-US" dirty="0"/>
          </a:p>
        </p:txBody>
      </p:sp>
      <p:pic>
        <p:nvPicPr>
          <p:cNvPr id="4" name="Picture 3">
            <a:extLst>
              <a:ext uri="{FF2B5EF4-FFF2-40B4-BE49-F238E27FC236}">
                <a16:creationId xmlns:a16="http://schemas.microsoft.com/office/drawing/2014/main" id="{D7E3E5B9-ABE9-6243-922F-AE20F64ECF3B}"/>
              </a:ext>
            </a:extLst>
          </p:cNvPr>
          <p:cNvPicPr>
            <a:picLocks noChangeAspect="1"/>
          </p:cNvPicPr>
          <p:nvPr/>
        </p:nvPicPr>
        <p:blipFill>
          <a:blip r:embed="rId3"/>
          <a:stretch>
            <a:fillRect/>
          </a:stretch>
        </p:blipFill>
        <p:spPr>
          <a:xfrm>
            <a:off x="1166647" y="867103"/>
            <a:ext cx="9948041" cy="5524735"/>
          </a:xfrm>
          <a:prstGeom prst="rect">
            <a:avLst/>
          </a:prstGeom>
        </p:spPr>
      </p:pic>
    </p:spTree>
    <p:extLst>
      <p:ext uri="{BB962C8B-B14F-4D97-AF65-F5344CB8AC3E}">
        <p14:creationId xmlns:p14="http://schemas.microsoft.com/office/powerpoint/2010/main" val="52819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BB0258-4C24-F743-9D77-9A867ACA36E7}"/>
              </a:ext>
            </a:extLst>
          </p:cNvPr>
          <p:cNvSpPr>
            <a:spLocks noGrp="1"/>
          </p:cNvSpPr>
          <p:nvPr>
            <p:ph type="ftr" sz="quarter" idx="11"/>
          </p:nvPr>
        </p:nvSpPr>
        <p:spPr/>
        <p:txBody>
          <a:bodyPr/>
          <a:lstStyle/>
          <a:p>
            <a:r>
              <a:rPr lang="en-US"/>
              <a:t>Property of Innovative HR</a:t>
            </a:r>
            <a:endParaRPr lang="en-US" dirty="0"/>
          </a:p>
        </p:txBody>
      </p:sp>
      <p:pic>
        <p:nvPicPr>
          <p:cNvPr id="4" name="Picture 3">
            <a:extLst>
              <a:ext uri="{FF2B5EF4-FFF2-40B4-BE49-F238E27FC236}">
                <a16:creationId xmlns:a16="http://schemas.microsoft.com/office/drawing/2014/main" id="{953FA04D-CA1F-5040-B14C-ECFA9A615DDF}"/>
              </a:ext>
            </a:extLst>
          </p:cNvPr>
          <p:cNvPicPr>
            <a:picLocks noChangeAspect="1"/>
          </p:cNvPicPr>
          <p:nvPr/>
        </p:nvPicPr>
        <p:blipFill>
          <a:blip r:embed="rId3"/>
          <a:stretch>
            <a:fillRect/>
          </a:stretch>
        </p:blipFill>
        <p:spPr>
          <a:xfrm>
            <a:off x="740979" y="792285"/>
            <a:ext cx="10578662" cy="5648983"/>
          </a:xfrm>
          <a:prstGeom prst="rect">
            <a:avLst/>
          </a:prstGeom>
        </p:spPr>
      </p:pic>
    </p:spTree>
    <p:extLst>
      <p:ext uri="{BB962C8B-B14F-4D97-AF65-F5344CB8AC3E}">
        <p14:creationId xmlns:p14="http://schemas.microsoft.com/office/powerpoint/2010/main" val="382157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36627E-56A4-DE4A-A45F-942B419DBFAC}"/>
              </a:ext>
            </a:extLst>
          </p:cNvPr>
          <p:cNvSpPr>
            <a:spLocks noGrp="1"/>
          </p:cNvSpPr>
          <p:nvPr>
            <p:ph type="ftr" sz="quarter" idx="11"/>
          </p:nvPr>
        </p:nvSpPr>
        <p:spPr/>
        <p:txBody>
          <a:bodyPr/>
          <a:lstStyle/>
          <a:p>
            <a:r>
              <a:rPr lang="en-US"/>
              <a:t>Property of Innovative HR</a:t>
            </a:r>
            <a:endParaRPr lang="en-US" dirty="0"/>
          </a:p>
        </p:txBody>
      </p:sp>
      <p:pic>
        <p:nvPicPr>
          <p:cNvPr id="5" name="Picture 4">
            <a:extLst>
              <a:ext uri="{FF2B5EF4-FFF2-40B4-BE49-F238E27FC236}">
                <a16:creationId xmlns:a16="http://schemas.microsoft.com/office/drawing/2014/main" id="{F7699E96-59B4-AF48-AAD8-29042D4A3076}"/>
              </a:ext>
            </a:extLst>
          </p:cNvPr>
          <p:cNvPicPr>
            <a:picLocks noChangeAspect="1"/>
          </p:cNvPicPr>
          <p:nvPr/>
        </p:nvPicPr>
        <p:blipFill>
          <a:blip r:embed="rId3"/>
          <a:stretch>
            <a:fillRect/>
          </a:stretch>
        </p:blipFill>
        <p:spPr>
          <a:xfrm>
            <a:off x="528358" y="740979"/>
            <a:ext cx="11089726" cy="5650859"/>
          </a:xfrm>
          <a:prstGeom prst="rect">
            <a:avLst/>
          </a:prstGeom>
        </p:spPr>
      </p:pic>
    </p:spTree>
    <p:extLst>
      <p:ext uri="{BB962C8B-B14F-4D97-AF65-F5344CB8AC3E}">
        <p14:creationId xmlns:p14="http://schemas.microsoft.com/office/powerpoint/2010/main" val="126304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81D113-0E20-3F41-8E26-6B808DC99F31}"/>
              </a:ext>
            </a:extLst>
          </p:cNvPr>
          <p:cNvSpPr>
            <a:spLocks noGrp="1"/>
          </p:cNvSpPr>
          <p:nvPr>
            <p:ph type="ftr" sz="quarter" idx="11"/>
          </p:nvPr>
        </p:nvSpPr>
        <p:spPr/>
        <p:txBody>
          <a:bodyPr/>
          <a:lstStyle/>
          <a:p>
            <a:r>
              <a:rPr lang="en-US"/>
              <a:t>Property of Innovative HR</a:t>
            </a:r>
            <a:endParaRPr lang="en-US" dirty="0"/>
          </a:p>
        </p:txBody>
      </p:sp>
      <p:pic>
        <p:nvPicPr>
          <p:cNvPr id="4" name="Picture 3">
            <a:extLst>
              <a:ext uri="{FF2B5EF4-FFF2-40B4-BE49-F238E27FC236}">
                <a16:creationId xmlns:a16="http://schemas.microsoft.com/office/drawing/2014/main" id="{D19B33DC-F72C-2046-B6CD-0F792DA58C43}"/>
              </a:ext>
            </a:extLst>
          </p:cNvPr>
          <p:cNvPicPr>
            <a:picLocks noChangeAspect="1"/>
          </p:cNvPicPr>
          <p:nvPr/>
        </p:nvPicPr>
        <p:blipFill>
          <a:blip r:embed="rId3"/>
          <a:stretch>
            <a:fillRect/>
          </a:stretch>
        </p:blipFill>
        <p:spPr>
          <a:xfrm>
            <a:off x="528358" y="727185"/>
            <a:ext cx="10696690" cy="5374070"/>
          </a:xfrm>
          <a:prstGeom prst="rect">
            <a:avLst/>
          </a:prstGeom>
        </p:spPr>
      </p:pic>
    </p:spTree>
    <p:extLst>
      <p:ext uri="{BB962C8B-B14F-4D97-AF65-F5344CB8AC3E}">
        <p14:creationId xmlns:p14="http://schemas.microsoft.com/office/powerpoint/2010/main" val="78840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4_Office Theme">
  <a:themeElements>
    <a:clrScheme name="CMHO 1">
      <a:dk1>
        <a:srgbClr val="0D2C4E"/>
      </a:dk1>
      <a:lt1>
        <a:srgbClr val="F6A800"/>
      </a:lt1>
      <a:dk2>
        <a:srgbClr val="2875A3"/>
      </a:dk2>
      <a:lt2>
        <a:srgbClr val="C1BDB3"/>
      </a:lt2>
      <a:accent1>
        <a:srgbClr val="E8DEC7"/>
      </a:accent1>
      <a:accent2>
        <a:srgbClr val="000000"/>
      </a:accent2>
      <a:accent3>
        <a:srgbClr val="FFFFFF"/>
      </a:accent3>
      <a:accent4>
        <a:srgbClr val="F6A800"/>
      </a:accent4>
      <a:accent5>
        <a:srgbClr val="F6A800"/>
      </a:accent5>
      <a:accent6>
        <a:srgbClr val="F6A800"/>
      </a:accent6>
      <a:hlink>
        <a:srgbClr val="F6A800"/>
      </a:hlink>
      <a:folHlink>
        <a:srgbClr val="2875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D47608BB88E4EA3EE0E4B5E17E4F8" ma:contentTypeVersion="12" ma:contentTypeDescription="Create a new document." ma:contentTypeScope="" ma:versionID="984138d65b5eb7cacd663e8d61a6ce19">
  <xsd:schema xmlns:xsd="http://www.w3.org/2001/XMLSchema" xmlns:xs="http://www.w3.org/2001/XMLSchema" xmlns:p="http://schemas.microsoft.com/office/2006/metadata/properties" xmlns:ns2="1f5a2e4e-c280-49c6-9a23-b6096d98b540" xmlns:ns3="25d81612-0647-4e5b-a8c8-4f22a01420a3" targetNamespace="http://schemas.microsoft.com/office/2006/metadata/properties" ma:root="true" ma:fieldsID="888836d849792b65fc421835f2af4506" ns2:_="" ns3:_="">
    <xsd:import namespace="1f5a2e4e-c280-49c6-9a23-b6096d98b540"/>
    <xsd:import namespace="25d81612-0647-4e5b-a8c8-4f22a01420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a2e4e-c280-49c6-9a23-b6096d98b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81612-0647-4e5b-a8c8-4f22a01420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6A6FB4-A89A-4484-B375-380ECDAFBC0E}"/>
</file>

<file path=customXml/itemProps2.xml><?xml version="1.0" encoding="utf-8"?>
<ds:datastoreItem xmlns:ds="http://schemas.openxmlformats.org/officeDocument/2006/customXml" ds:itemID="{99273A71-3CB4-49A3-896A-16C132A3EDE0}"/>
</file>

<file path=customXml/itemProps3.xml><?xml version="1.0" encoding="utf-8"?>
<ds:datastoreItem xmlns:ds="http://schemas.openxmlformats.org/officeDocument/2006/customXml" ds:itemID="{7ABB1A99-CD96-46EC-8129-EC88339DB178}"/>
</file>

<file path=docProps/app.xml><?xml version="1.0" encoding="utf-8"?>
<Properties xmlns="http://schemas.openxmlformats.org/officeDocument/2006/extended-properties" xmlns:vt="http://schemas.openxmlformats.org/officeDocument/2006/docPropsVTypes">
  <Template>{43A05A16-3A0A-7442-A78E-8BE964E5A601}tf10001076</Template>
  <TotalTime>3953</TotalTime>
  <Words>3610</Words>
  <Application>Microsoft Macintosh PowerPoint</Application>
  <PresentationFormat>Widescreen</PresentationFormat>
  <Paragraphs>394</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Century Gothic</vt:lpstr>
      <vt:lpstr>Helvetica</vt:lpstr>
      <vt:lpstr>Wingdings 3</vt:lpstr>
      <vt:lpstr>Ion Boardroom</vt:lpstr>
      <vt:lpstr>4_Office Theme</vt:lpstr>
      <vt:lpstr>PowerPoint Presentation</vt:lpstr>
      <vt:lpstr>Culture, Connection, and Well-Being RELFECTIONS ON THE CHANGING TIMES, AND HOW ORGANIZATIONAL CULTURE AND CONNECTIONS IMPACT EMPLOYEE AND ORGANIZATIONAL WELL-BEING </vt:lpstr>
      <vt:lpstr>Culture, Connection, And Well-Being</vt:lpstr>
      <vt:lpstr>What a Year It Has Been!</vt:lpstr>
      <vt:lpstr>PowerPoint Presentation</vt:lpstr>
      <vt:lpstr>PowerPoint Presentation</vt:lpstr>
      <vt:lpstr>PowerPoint Presentation</vt:lpstr>
      <vt:lpstr>PowerPoint Presentation</vt:lpstr>
      <vt:lpstr>PowerPoint Presentation</vt:lpstr>
      <vt:lpstr>ORGANIZATIONAL CULTURE, CONNECTIONS       AND 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Keeping the Balance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Connection, And Well-Being</dc:title>
  <dc:creator>Michele Sparling</dc:creator>
  <cp:lastModifiedBy>Michele Sparling</cp:lastModifiedBy>
  <cp:revision>64</cp:revision>
  <dcterms:created xsi:type="dcterms:W3CDTF">2020-07-07T00:44:18Z</dcterms:created>
  <dcterms:modified xsi:type="dcterms:W3CDTF">2020-12-03T00:23:10Z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0x010100CD8D47608BB88E4EA3EE0E4B5E17E4F8</vt:lpwstr>
  </property>
</Properties>
</file>